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76" r:id="rId2"/>
    <p:sldId id="261" r:id="rId3"/>
    <p:sldId id="260" r:id="rId4"/>
    <p:sldId id="272" r:id="rId5"/>
    <p:sldId id="271" r:id="rId6"/>
    <p:sldId id="291" r:id="rId7"/>
    <p:sldId id="292" r:id="rId8"/>
    <p:sldId id="293" r:id="rId9"/>
    <p:sldId id="285" r:id="rId10"/>
    <p:sldId id="288" r:id="rId11"/>
    <p:sldId id="299" r:id="rId12"/>
    <p:sldId id="294" r:id="rId13"/>
    <p:sldId id="295" r:id="rId14"/>
    <p:sldId id="300" r:id="rId15"/>
    <p:sldId id="284" r:id="rId16"/>
    <p:sldId id="302" r:id="rId17"/>
    <p:sldId id="287" r:id="rId18"/>
    <p:sldId id="296" r:id="rId19"/>
    <p:sldId id="297" r:id="rId20"/>
    <p:sldId id="298" r:id="rId21"/>
    <p:sldId id="301" r:id="rId22"/>
    <p:sldId id="267" r:id="rId23"/>
    <p:sldId id="268" r:id="rId24"/>
    <p:sldId id="277" r:id="rId25"/>
    <p:sldId id="290" r:id="rId26"/>
    <p:sldId id="289" r:id="rId27"/>
    <p:sldId id="270" r:id="rId28"/>
    <p:sldId id="283" r:id="rId29"/>
    <p:sldId id="279" r:id="rId30"/>
    <p:sldId id="278" r:id="rId31"/>
    <p:sldId id="273" r:id="rId32"/>
    <p:sldId id="275" r:id="rId33"/>
    <p:sldId id="274"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224">
          <p15:clr>
            <a:srgbClr val="A4A3A4"/>
          </p15:clr>
        </p15:guide>
        <p15:guide id="2" pos="5110">
          <p15:clr>
            <a:srgbClr val="A4A3A4"/>
          </p15:clr>
        </p15:guide>
        <p15:guide id="3" orient="horz" pos="1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C2DF"/>
    <a:srgbClr val="A6CAEE"/>
    <a:srgbClr val="CCCC33"/>
    <a:srgbClr val="FFC885"/>
    <a:srgbClr val="FEE3AD"/>
    <a:srgbClr val="FFFFFF"/>
    <a:srgbClr val="92B5DB"/>
    <a:srgbClr val="A4A3A4"/>
    <a:srgbClr val="8F7F5D"/>
    <a:srgbClr val="D8D5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21" autoAdjust="0"/>
    <p:restoredTop sz="94312" autoAdjust="0"/>
  </p:normalViewPr>
  <p:slideViewPr>
    <p:cSldViewPr snapToGrid="0" showGuides="1">
      <p:cViewPr varScale="1">
        <p:scale>
          <a:sx n="74" d="100"/>
          <a:sy n="74" d="100"/>
        </p:scale>
        <p:origin x="198" y="27"/>
      </p:cViewPr>
      <p:guideLst>
        <p:guide orient="horz" pos="4224"/>
        <p:guide pos="5110"/>
        <p:guide orient="horz" pos="1752"/>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notesViewPr>
    <p:cSldViewPr snapToGrid="0" showGuides="1">
      <p:cViewPr>
        <p:scale>
          <a:sx n="66" d="100"/>
          <a:sy n="66" d="100"/>
        </p:scale>
        <p:origin x="2322" y="-31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noFill/>
              <a:ln w="19050">
                <a:noFill/>
              </a:ln>
              <a:effectLst/>
            </c:spPr>
            <c:extLst>
              <c:ext xmlns:c16="http://schemas.microsoft.com/office/drawing/2014/chart" uri="{C3380CC4-5D6E-409C-BE32-E72D297353CC}">
                <c16:uniqueId val="{00000001-C13A-49F9-A3FD-134E7B8A8F2E}"/>
              </c:ext>
            </c:extLst>
          </c:dPt>
          <c:dPt>
            <c:idx val="1"/>
            <c:bubble3D val="0"/>
            <c:spPr>
              <a:solidFill>
                <a:srgbClr val="FEB912"/>
              </a:solidFill>
              <a:ln w="19050">
                <a:noFill/>
              </a:ln>
              <a:effectLst/>
            </c:spPr>
            <c:extLst>
              <c:ext xmlns:c16="http://schemas.microsoft.com/office/drawing/2014/chart" uri="{C3380CC4-5D6E-409C-BE32-E72D297353CC}">
                <c16:uniqueId val="{00000003-C13A-49F9-A3FD-134E7B8A8F2E}"/>
              </c:ext>
            </c:extLst>
          </c:dPt>
          <c:dPt>
            <c:idx val="2"/>
            <c:bubble3D val="0"/>
            <c:spPr>
              <a:solidFill>
                <a:schemeClr val="accent3"/>
              </a:solidFill>
              <a:ln w="19050">
                <a:noFill/>
              </a:ln>
              <a:effectLst/>
            </c:spPr>
            <c:extLst>
              <c:ext xmlns:c16="http://schemas.microsoft.com/office/drawing/2014/chart" uri="{C3380CC4-5D6E-409C-BE32-E72D297353CC}">
                <c16:uniqueId val="{00000005-C13A-49F9-A3FD-134E7B8A8F2E}"/>
              </c:ext>
            </c:extLst>
          </c:dPt>
          <c:dPt>
            <c:idx val="3"/>
            <c:bubble3D val="0"/>
            <c:spPr>
              <a:solidFill>
                <a:schemeClr val="accent4"/>
              </a:solidFill>
              <a:ln w="19050">
                <a:noFill/>
              </a:ln>
              <a:effectLst/>
            </c:spPr>
            <c:extLst>
              <c:ext xmlns:c16="http://schemas.microsoft.com/office/drawing/2014/chart" uri="{C3380CC4-5D6E-409C-BE32-E72D297353CC}">
                <c16:uniqueId val="{00000007-C13A-49F9-A3FD-134E7B8A8F2E}"/>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10</c:v>
                </c:pt>
                <c:pt idx="1">
                  <c:v>90</c:v>
                </c:pt>
                <c:pt idx="2">
                  <c:v>0</c:v>
                </c:pt>
                <c:pt idx="3">
                  <c:v>0</c:v>
                </c:pt>
              </c:numCache>
            </c:numRef>
          </c:val>
          <c:extLst>
            <c:ext xmlns:c16="http://schemas.microsoft.com/office/drawing/2014/chart" uri="{C3380CC4-5D6E-409C-BE32-E72D297353CC}">
              <c16:uniqueId val="{00000008-C13A-49F9-A3FD-134E7B8A8F2E}"/>
            </c:ext>
          </c:extLst>
        </c:ser>
        <c:ser>
          <c:idx val="1"/>
          <c:order val="1"/>
          <c:tx>
            <c:strRef>
              <c:f>Sheet1!$C$1</c:f>
              <c:strCache>
                <c:ptCount val="1"/>
                <c:pt idx="0">
                  <c:v>销售额2</c:v>
                </c:pt>
              </c:strCache>
            </c:strRef>
          </c:tx>
          <c:spPr>
            <a:ln w="19050">
              <a:noFill/>
            </a:ln>
          </c:spPr>
          <c:dPt>
            <c:idx val="0"/>
            <c:bubble3D val="0"/>
            <c:spPr>
              <a:solidFill>
                <a:schemeClr val="accent1"/>
              </a:solidFill>
              <a:ln w="19050">
                <a:noFill/>
              </a:ln>
              <a:effectLst/>
            </c:spPr>
            <c:extLst>
              <c:ext xmlns:c16="http://schemas.microsoft.com/office/drawing/2014/chart" uri="{C3380CC4-5D6E-409C-BE32-E72D297353CC}">
                <c16:uniqueId val="{0000000A-C13A-49F9-A3FD-134E7B8A8F2E}"/>
              </c:ext>
            </c:extLst>
          </c:dPt>
          <c:dPt>
            <c:idx val="1"/>
            <c:bubble3D val="0"/>
            <c:spPr>
              <a:noFill/>
              <a:ln w="19050">
                <a:noFill/>
              </a:ln>
              <a:effectLst/>
            </c:spPr>
            <c:extLst>
              <c:ext xmlns:c16="http://schemas.microsoft.com/office/drawing/2014/chart" uri="{C3380CC4-5D6E-409C-BE32-E72D297353CC}">
                <c16:uniqueId val="{0000000C-C13A-49F9-A3FD-134E7B8A8F2E}"/>
              </c:ext>
            </c:extLst>
          </c:dPt>
          <c:dPt>
            <c:idx val="2"/>
            <c:bubble3D val="0"/>
            <c:spPr>
              <a:solidFill>
                <a:srgbClr val="FC7E13"/>
              </a:solidFill>
              <a:ln w="19050">
                <a:noFill/>
              </a:ln>
              <a:effectLst/>
            </c:spPr>
            <c:extLst>
              <c:ext xmlns:c16="http://schemas.microsoft.com/office/drawing/2014/chart" uri="{C3380CC4-5D6E-409C-BE32-E72D297353CC}">
                <c16:uniqueId val="{0000000E-C13A-49F9-A3FD-134E7B8A8F2E}"/>
              </c:ext>
            </c:extLst>
          </c:dPt>
          <c:dPt>
            <c:idx val="3"/>
            <c:bubble3D val="0"/>
            <c:spPr>
              <a:solidFill>
                <a:schemeClr val="accent4"/>
              </a:solidFill>
              <a:ln w="19050">
                <a:noFill/>
              </a:ln>
              <a:effectLst/>
            </c:spPr>
            <c:extLst>
              <c:ext xmlns:c16="http://schemas.microsoft.com/office/drawing/2014/chart" uri="{C3380CC4-5D6E-409C-BE32-E72D297353CC}">
                <c16:uniqueId val="{00000010-C13A-49F9-A3FD-134E7B8A8F2E}"/>
              </c:ext>
            </c:extLst>
          </c:dPt>
          <c:cat>
            <c:strRef>
              <c:f>Sheet1!$A$2:$A$5</c:f>
              <c:strCache>
                <c:ptCount val="4"/>
                <c:pt idx="0">
                  <c:v>第一季度</c:v>
                </c:pt>
                <c:pt idx="1">
                  <c:v>第二季度</c:v>
                </c:pt>
                <c:pt idx="2">
                  <c:v>第三季度</c:v>
                </c:pt>
                <c:pt idx="3">
                  <c:v>第四季度</c:v>
                </c:pt>
              </c:strCache>
            </c:strRef>
          </c:cat>
          <c:val>
            <c:numRef>
              <c:f>Sheet1!$C$2:$C$5</c:f>
              <c:numCache>
                <c:formatCode>General</c:formatCode>
                <c:ptCount val="4"/>
                <c:pt idx="0">
                  <c:v>0</c:v>
                </c:pt>
                <c:pt idx="1">
                  <c:v>30</c:v>
                </c:pt>
                <c:pt idx="2">
                  <c:v>70</c:v>
                </c:pt>
                <c:pt idx="3">
                  <c:v>0</c:v>
                </c:pt>
              </c:numCache>
            </c:numRef>
          </c:val>
          <c:extLst>
            <c:ext xmlns:c16="http://schemas.microsoft.com/office/drawing/2014/chart" uri="{C3380CC4-5D6E-409C-BE32-E72D297353CC}">
              <c16:uniqueId val="{00000011-C13A-49F9-A3FD-134E7B8A8F2E}"/>
            </c:ext>
          </c:extLst>
        </c:ser>
        <c:ser>
          <c:idx val="2"/>
          <c:order val="2"/>
          <c:tx>
            <c:strRef>
              <c:f>Sheet1!$D$1</c:f>
              <c:strCache>
                <c:ptCount val="1"/>
                <c:pt idx="0">
                  <c:v>销售额3</c:v>
                </c:pt>
              </c:strCache>
            </c:strRef>
          </c:tx>
          <c:spPr>
            <a:ln w="19050">
              <a:noFill/>
            </a:ln>
          </c:spPr>
          <c:dPt>
            <c:idx val="0"/>
            <c:bubble3D val="0"/>
            <c:spPr>
              <a:solidFill>
                <a:schemeClr val="accent1"/>
              </a:solidFill>
              <a:ln w="19050">
                <a:noFill/>
              </a:ln>
              <a:effectLst/>
            </c:spPr>
            <c:extLst>
              <c:ext xmlns:c16="http://schemas.microsoft.com/office/drawing/2014/chart" uri="{C3380CC4-5D6E-409C-BE32-E72D297353CC}">
                <c16:uniqueId val="{00000013-C13A-49F9-A3FD-134E7B8A8F2E}"/>
              </c:ext>
            </c:extLst>
          </c:dPt>
          <c:dPt>
            <c:idx val="1"/>
            <c:bubble3D val="0"/>
            <c:spPr>
              <a:solidFill>
                <a:schemeClr val="accent2"/>
              </a:solidFill>
              <a:ln w="19050">
                <a:noFill/>
              </a:ln>
              <a:effectLst/>
            </c:spPr>
            <c:extLst>
              <c:ext xmlns:c16="http://schemas.microsoft.com/office/drawing/2014/chart" uri="{C3380CC4-5D6E-409C-BE32-E72D297353CC}">
                <c16:uniqueId val="{00000015-C13A-49F9-A3FD-134E7B8A8F2E}"/>
              </c:ext>
            </c:extLst>
          </c:dPt>
          <c:dPt>
            <c:idx val="2"/>
            <c:bubble3D val="0"/>
            <c:spPr>
              <a:noFill/>
              <a:ln w="19050">
                <a:noFill/>
              </a:ln>
              <a:effectLst/>
            </c:spPr>
            <c:extLst>
              <c:ext xmlns:c16="http://schemas.microsoft.com/office/drawing/2014/chart" uri="{C3380CC4-5D6E-409C-BE32-E72D297353CC}">
                <c16:uniqueId val="{00000017-C13A-49F9-A3FD-134E7B8A8F2E}"/>
              </c:ext>
            </c:extLst>
          </c:dPt>
          <c:dPt>
            <c:idx val="3"/>
            <c:bubble3D val="0"/>
            <c:spPr>
              <a:solidFill>
                <a:srgbClr val="F2230A"/>
              </a:solidFill>
              <a:ln w="19050">
                <a:noFill/>
              </a:ln>
              <a:effectLst/>
            </c:spPr>
            <c:extLst>
              <c:ext xmlns:c16="http://schemas.microsoft.com/office/drawing/2014/chart" uri="{C3380CC4-5D6E-409C-BE32-E72D297353CC}">
                <c16:uniqueId val="{00000019-C13A-49F9-A3FD-134E7B8A8F2E}"/>
              </c:ext>
            </c:extLst>
          </c:dPt>
          <c:cat>
            <c:strRef>
              <c:f>Sheet1!$A$2:$A$5</c:f>
              <c:strCache>
                <c:ptCount val="4"/>
                <c:pt idx="0">
                  <c:v>第一季度</c:v>
                </c:pt>
                <c:pt idx="1">
                  <c:v>第二季度</c:v>
                </c:pt>
                <c:pt idx="2">
                  <c:v>第三季度</c:v>
                </c:pt>
                <c:pt idx="3">
                  <c:v>第四季度</c:v>
                </c:pt>
              </c:strCache>
            </c:strRef>
          </c:cat>
          <c:val>
            <c:numRef>
              <c:f>Sheet1!$D$2:$D$5</c:f>
              <c:numCache>
                <c:formatCode>General</c:formatCode>
                <c:ptCount val="4"/>
                <c:pt idx="0">
                  <c:v>0</c:v>
                </c:pt>
                <c:pt idx="1">
                  <c:v>0</c:v>
                </c:pt>
                <c:pt idx="2">
                  <c:v>60</c:v>
                </c:pt>
                <c:pt idx="3">
                  <c:v>40</c:v>
                </c:pt>
              </c:numCache>
            </c:numRef>
          </c:val>
          <c:extLst>
            <c:ext xmlns:c16="http://schemas.microsoft.com/office/drawing/2014/chart" uri="{C3380CC4-5D6E-409C-BE32-E72D297353CC}">
              <c16:uniqueId val="{0000001A-C13A-49F9-A3FD-134E7B8A8F2E}"/>
            </c:ext>
          </c:extLst>
        </c:ser>
        <c:ser>
          <c:idx val="3"/>
          <c:order val="3"/>
          <c:tx>
            <c:strRef>
              <c:f>Sheet1!$E$1</c:f>
              <c:strCache>
                <c:ptCount val="1"/>
                <c:pt idx="0">
                  <c:v>列1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1C-C13A-49F9-A3FD-134E7B8A8F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E-C13A-49F9-A3FD-134E7B8A8F2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20-C13A-49F9-A3FD-134E7B8A8F2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22-C13A-49F9-A3FD-134E7B8A8F2E}"/>
              </c:ext>
            </c:extLst>
          </c:dPt>
          <c:cat>
            <c:strRef>
              <c:f>Sheet1!$A$2:$A$5</c:f>
              <c:strCache>
                <c:ptCount val="4"/>
                <c:pt idx="0">
                  <c:v>第一季度</c:v>
                </c:pt>
                <c:pt idx="1">
                  <c:v>第二季度</c:v>
                </c:pt>
                <c:pt idx="2">
                  <c:v>第三季度</c:v>
                </c:pt>
                <c:pt idx="3">
                  <c:v>第四季度</c:v>
                </c:pt>
              </c:strCache>
            </c:strRef>
          </c:cat>
          <c:val>
            <c:numRef>
              <c:f>Sheet1!$E$2:$E$5</c:f>
              <c:numCache>
                <c:formatCode>General</c:formatCode>
                <c:ptCount val="4"/>
              </c:numCache>
            </c:numRef>
          </c:val>
          <c:extLst>
            <c:ext xmlns:c16="http://schemas.microsoft.com/office/drawing/2014/chart" uri="{C3380CC4-5D6E-409C-BE32-E72D297353CC}">
              <c16:uniqueId val="{00000023-C13A-49F9-A3FD-134E7B8A8F2E}"/>
            </c:ext>
          </c:extLst>
        </c:ser>
        <c:dLbls>
          <c:showLegendKey val="0"/>
          <c:showVal val="0"/>
          <c:showCatName val="0"/>
          <c:showSerName val="0"/>
          <c:showPercent val="0"/>
          <c:showBubbleSize val="0"/>
          <c:showLeaderLines val="1"/>
        </c:dLbls>
        <c:firstSliceAng val="90"/>
        <c:holeSize val="50"/>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0.68533</cdr:x>
      <cdr:y>0.06977</cdr:y>
    </cdr:from>
    <cdr:to>
      <cdr:x>1</cdr:x>
      <cdr:y>0.47068</cdr:y>
    </cdr:to>
    <cdr:sp macro="" textlink="">
      <cdr:nvSpPr>
        <cdr:cNvPr id="2" name="矩形 1"/>
        <cdr:cNvSpPr/>
      </cdr:nvSpPr>
      <cdr:spPr>
        <a:xfrm xmlns:a="http://schemas.openxmlformats.org/drawingml/2006/main">
          <a:off x="6433809" y="384287"/>
          <a:ext cx="2560125" cy="2208231"/>
        </a:xfrm>
        <a:prstGeom xmlns:a="http://schemas.openxmlformats.org/drawingml/2006/main" prst="rect">
          <a:avLst/>
        </a:prstGeom>
      </cdr:spPr>
      <cdr:txBody>
        <a:bodyPr xmlns:a="http://schemas.openxmlformats.org/drawingml/2006/main" vertOverflow="clip" vert="horz" wrap="square" lIns="45720" tIns="45720" rIns="45720" bIns="45720" rtlCol="0" anchor="t" anchorCtr="0">
          <a:normAutofit/>
        </a:bodyPr>
        <a:lstStyle xmlns:a="http://schemas.openxmlformats.org/drawingml/2006/main"/>
        <a:p xmlns:a="http://schemas.openxmlformats.org/drawingml/2006/main">
          <a:endParaRPr lang="zh-CN" altLang="en-US" sz="1100" dirty="0"/>
        </a:p>
      </cdr:txBody>
    </cdr:sp>
  </cdr:relSizeAnchor>
</c:userShape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4BE96E-66E5-4AE0-97D7-7FDAD5BCA6DB}" type="datetimeFigureOut">
              <a:rPr lang="zh-CN" altLang="en-US" smtClean="0"/>
              <a:t>2020/4/29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271971-2C66-405E-A74D-7E371BACBA1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11</a:t>
            </a:fld>
            <a:endParaRPr lang="zh-CN" altLang="en-US"/>
          </a:p>
        </p:txBody>
      </p:sp>
    </p:spTree>
    <p:extLst>
      <p:ext uri="{BB962C8B-B14F-4D97-AF65-F5344CB8AC3E}">
        <p14:creationId xmlns:p14="http://schemas.microsoft.com/office/powerpoint/2010/main" val="424757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12</a:t>
            </a:fld>
            <a:endParaRPr lang="zh-CN" altLang="en-US"/>
          </a:p>
        </p:txBody>
      </p:sp>
    </p:spTree>
    <p:extLst>
      <p:ext uri="{BB962C8B-B14F-4D97-AF65-F5344CB8AC3E}">
        <p14:creationId xmlns:p14="http://schemas.microsoft.com/office/powerpoint/2010/main" val="25224914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13</a:t>
            </a:fld>
            <a:endParaRPr lang="zh-CN" altLang="en-US"/>
          </a:p>
        </p:txBody>
      </p:sp>
    </p:spTree>
    <p:extLst>
      <p:ext uri="{BB962C8B-B14F-4D97-AF65-F5344CB8AC3E}">
        <p14:creationId xmlns:p14="http://schemas.microsoft.com/office/powerpoint/2010/main" val="2681579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14</a:t>
            </a:fld>
            <a:endParaRPr lang="zh-CN" altLang="en-US"/>
          </a:p>
        </p:txBody>
      </p:sp>
    </p:spTree>
    <p:extLst>
      <p:ext uri="{BB962C8B-B14F-4D97-AF65-F5344CB8AC3E}">
        <p14:creationId xmlns:p14="http://schemas.microsoft.com/office/powerpoint/2010/main" val="4008026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16</a:t>
            </a:fld>
            <a:endParaRPr lang="zh-CN" altLang="en-US"/>
          </a:p>
        </p:txBody>
      </p:sp>
    </p:spTree>
    <p:extLst>
      <p:ext uri="{BB962C8B-B14F-4D97-AF65-F5344CB8AC3E}">
        <p14:creationId xmlns:p14="http://schemas.microsoft.com/office/powerpoint/2010/main" val="35812240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18</a:t>
            </a:fld>
            <a:endParaRPr lang="zh-CN" altLang="en-US"/>
          </a:p>
        </p:txBody>
      </p:sp>
    </p:spTree>
    <p:extLst>
      <p:ext uri="{BB962C8B-B14F-4D97-AF65-F5344CB8AC3E}">
        <p14:creationId xmlns:p14="http://schemas.microsoft.com/office/powerpoint/2010/main" val="409229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19</a:t>
            </a:fld>
            <a:endParaRPr lang="zh-CN" altLang="en-US"/>
          </a:p>
        </p:txBody>
      </p:sp>
    </p:spTree>
    <p:extLst>
      <p:ext uri="{BB962C8B-B14F-4D97-AF65-F5344CB8AC3E}">
        <p14:creationId xmlns:p14="http://schemas.microsoft.com/office/powerpoint/2010/main" val="339183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20</a:t>
            </a:fld>
            <a:endParaRPr lang="zh-CN" altLang="en-US"/>
          </a:p>
        </p:txBody>
      </p:sp>
    </p:spTree>
    <p:extLst>
      <p:ext uri="{BB962C8B-B14F-4D97-AF65-F5344CB8AC3E}">
        <p14:creationId xmlns:p14="http://schemas.microsoft.com/office/powerpoint/2010/main" val="30681466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21</a:t>
            </a:fld>
            <a:endParaRPr lang="zh-CN" altLang="en-US"/>
          </a:p>
        </p:txBody>
      </p:sp>
    </p:spTree>
    <p:extLst>
      <p:ext uri="{BB962C8B-B14F-4D97-AF65-F5344CB8AC3E}">
        <p14:creationId xmlns:p14="http://schemas.microsoft.com/office/powerpoint/2010/main" val="38486068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25</a:t>
            </a:fld>
            <a:endParaRPr lang="zh-CN" altLang="en-US"/>
          </a:p>
        </p:txBody>
      </p:sp>
    </p:spTree>
    <p:extLst>
      <p:ext uri="{BB962C8B-B14F-4D97-AF65-F5344CB8AC3E}">
        <p14:creationId xmlns:p14="http://schemas.microsoft.com/office/powerpoint/2010/main" val="9055065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4" name="灯片编号占位符 3"/>
          <p:cNvSpPr>
            <a:spLocks noGrp="1"/>
          </p:cNvSpPr>
          <p:nvPr>
            <p:ph type="sldNum" sz="quarter" idx="10"/>
          </p:nvPr>
        </p:nvSpPr>
        <p:spPr/>
        <p:txBody>
          <a:bodyPr/>
          <a:lstStyle/>
          <a:p>
            <a:fld id="{4AE1D939-3E60-4063-B05E-56844F97CE60}" type="slidenum">
              <a:rPr lang="zh-CN" altLang="en-US" smtClean="0"/>
              <a:t>33</a:t>
            </a:fld>
            <a:endParaRPr lang="zh-CN" altLang="en-US"/>
          </a:p>
        </p:txBody>
      </p:sp>
      <p:sp>
        <p:nvSpPr>
          <p:cNvPr id="5" name="备注占位符 4"/>
          <p:cNvSpPr>
            <a:spLocks noGrp="1"/>
          </p:cNvSpPr>
          <p:nvPr>
            <p:ph type="body" sz="quarter" idx="1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6</a:t>
            </a:fld>
            <a:endParaRPr lang="zh-CN" altLang="en-US"/>
          </a:p>
        </p:txBody>
      </p:sp>
    </p:spTree>
    <p:extLst>
      <p:ext uri="{BB962C8B-B14F-4D97-AF65-F5344CB8AC3E}">
        <p14:creationId xmlns:p14="http://schemas.microsoft.com/office/powerpoint/2010/main" val="3617370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7</a:t>
            </a:fld>
            <a:endParaRPr lang="zh-CN" altLang="en-US"/>
          </a:p>
        </p:txBody>
      </p:sp>
    </p:spTree>
    <p:extLst>
      <p:ext uri="{BB962C8B-B14F-4D97-AF65-F5344CB8AC3E}">
        <p14:creationId xmlns:p14="http://schemas.microsoft.com/office/powerpoint/2010/main" val="3084457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8</a:t>
            </a:fld>
            <a:endParaRPr lang="zh-CN" altLang="en-US"/>
          </a:p>
        </p:txBody>
      </p:sp>
    </p:spTree>
    <p:extLst>
      <p:ext uri="{BB962C8B-B14F-4D97-AF65-F5344CB8AC3E}">
        <p14:creationId xmlns:p14="http://schemas.microsoft.com/office/powerpoint/2010/main" val="2357261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271971-2C66-405E-A74D-7E371BACBA1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3AF99F-76E7-41BC-BC3B-28E0C2273351}" type="slidenum">
              <a:rPr lang="zh-CN" altLang="en-US" smtClean="0"/>
              <a:t>‹#›</a:t>
            </a:fld>
            <a:endParaRPr lang="zh-CN" altLang="en-US"/>
          </a:p>
        </p:txBody>
      </p:sp>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D065918-C45C-46E3-971A-E05B32712711}" type="datetimeFigureOut">
              <a:rPr lang="zh-CN" altLang="en-US" smtClean="0"/>
              <a:t>2020/4/29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3AF99F-76E7-41BC-BC3B-28E0C227335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065918-C45C-46E3-971A-E05B32712711}" type="datetimeFigureOut">
              <a:rPr lang="zh-CN" altLang="en-US" smtClean="0"/>
              <a:t>2020/4/29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3AF99F-76E7-41BC-BC3B-28E0C227335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tags" Target="../tags/tag5.xml"/><Relationship Id="rId7" Type="http://schemas.openxmlformats.org/officeDocument/2006/relationships/image" Target="../media/image15.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notesSlide" Target="../notesSlides/notesSlide28.xml"/><Relationship Id="rId5" Type="http://schemas.openxmlformats.org/officeDocument/2006/relationships/slideLayout" Target="../slideLayouts/slideLayout2.xml"/><Relationship Id="rId4" Type="http://schemas.openxmlformats.org/officeDocument/2006/relationships/tags" Target="../tags/tag6.xml"/><Relationship Id="rId9"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rot="1320000">
            <a:off x="3597399" y="666070"/>
            <a:ext cx="5374594" cy="4630173"/>
            <a:chOff x="3404893" y="666070"/>
            <a:chExt cx="5374594" cy="4630173"/>
          </a:xfrm>
        </p:grpSpPr>
        <p:sp>
          <p:nvSpPr>
            <p:cNvPr id="2" name="等腰三角形 1"/>
            <p:cNvSpPr/>
            <p:nvPr/>
          </p:nvSpPr>
          <p:spPr>
            <a:xfrm>
              <a:off x="3466513" y="704830"/>
              <a:ext cx="5258974" cy="4533598"/>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6049620" y="666070"/>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3404893" y="5188243"/>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8671487" y="5188243"/>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4026014" y="1544433"/>
            <a:ext cx="4122058" cy="4122058"/>
            <a:chOff x="4026014" y="1544433"/>
            <a:chExt cx="4122058" cy="4122058"/>
          </a:xfrm>
        </p:grpSpPr>
        <p:sp>
          <p:nvSpPr>
            <p:cNvPr id="29" name="椭圆 28"/>
            <p:cNvSpPr/>
            <p:nvPr/>
          </p:nvSpPr>
          <p:spPr>
            <a:xfrm>
              <a:off x="4026014" y="1544433"/>
              <a:ext cx="4122058" cy="4122058"/>
            </a:xfrm>
            <a:prstGeom prst="ellipse">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4524054" y="2516308"/>
              <a:ext cx="3355175" cy="1323439"/>
            </a:xfrm>
            <a:prstGeom prst="rect">
              <a:avLst/>
            </a:prstGeom>
            <a:noFill/>
          </p:spPr>
          <p:txBody>
            <a:bodyPr wrap="square" rtlCol="0">
              <a:spAutoFit/>
            </a:bodyPr>
            <a:lstStyle/>
            <a:p>
              <a:r>
                <a:rPr lang="en-US" altLang="zh-CN" sz="8000" dirty="0" err="1">
                  <a:solidFill>
                    <a:schemeClr val="bg1"/>
                  </a:solidFill>
                  <a:latin typeface="Agency FB" panose="020B0503020202020204" pitchFamily="34" charset="0"/>
                </a:rPr>
                <a:t>Quoridor</a:t>
              </a:r>
              <a:endParaRPr lang="zh-CN" altLang="en-US" sz="8000" dirty="0">
                <a:solidFill>
                  <a:schemeClr val="bg1"/>
                </a:solidFill>
                <a:latin typeface="Agency FB" panose="020B0503020202020204" pitchFamily="34" charset="0"/>
              </a:endParaRPr>
            </a:p>
          </p:txBody>
        </p:sp>
        <p:sp>
          <p:nvSpPr>
            <p:cNvPr id="28" name="文本框 27"/>
            <p:cNvSpPr txBox="1"/>
            <p:nvPr/>
          </p:nvSpPr>
          <p:spPr>
            <a:xfrm>
              <a:off x="4497667" y="3664204"/>
              <a:ext cx="3407948" cy="1200329"/>
            </a:xfrm>
            <a:prstGeom prst="rect">
              <a:avLst/>
            </a:prstGeom>
            <a:noFill/>
          </p:spPr>
          <p:txBody>
            <a:bodyPr wrap="square" rtlCol="0">
              <a:spAutoFit/>
            </a:bodyPr>
            <a:lstStyle/>
            <a:p>
              <a:r>
                <a:rPr lang="en-US" altLang="zh-CN" sz="7200" dirty="0">
                  <a:solidFill>
                    <a:schemeClr val="bg1"/>
                  </a:solidFill>
                  <a:latin typeface="+mj-lt"/>
                  <a:ea typeface="方正兰亭粗黑_GBK" panose="02000000000000000000" pitchFamily="2" charset="-122"/>
                </a:rPr>
                <a:t>Simulation</a:t>
              </a:r>
              <a:endParaRPr lang="zh-CN" altLang="en-US" sz="7200" dirty="0">
                <a:solidFill>
                  <a:schemeClr val="bg1"/>
                </a:solidFill>
                <a:latin typeface="+mj-lt"/>
                <a:ea typeface="方正兰亭粗黑_GBK" panose="02000000000000000000" pitchFamily="2" charset="-122"/>
              </a:endParaRPr>
            </a:p>
          </p:txBody>
        </p:sp>
      </p:grpSp>
      <p:grpSp>
        <p:nvGrpSpPr>
          <p:cNvPr id="5" name="组合 4"/>
          <p:cNvGrpSpPr/>
          <p:nvPr/>
        </p:nvGrpSpPr>
        <p:grpSpPr>
          <a:xfrm>
            <a:off x="1032060" y="5022216"/>
            <a:ext cx="753746" cy="734645"/>
            <a:chOff x="1032060" y="5022216"/>
            <a:chExt cx="753746" cy="734645"/>
          </a:xfrm>
        </p:grpSpPr>
        <p:sp>
          <p:nvSpPr>
            <p:cNvPr id="42" name="等腰三角形 4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等腰三角形 4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等腰三角形 43"/>
          <p:cNvSpPr/>
          <p:nvPr/>
        </p:nvSpPr>
        <p:spPr>
          <a:xfrm rot="16200000" flipH="1" flipV="1">
            <a:off x="10561436" y="2089522"/>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等腰三角形 44"/>
          <p:cNvSpPr/>
          <p:nvPr/>
        </p:nvSpPr>
        <p:spPr>
          <a:xfrm rot="5400000" flipV="1">
            <a:off x="10835395" y="2837059"/>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等腰三角形 45"/>
          <p:cNvSpPr/>
          <p:nvPr/>
        </p:nvSpPr>
        <p:spPr>
          <a:xfrm rot="20034423" flipH="1" flipV="1">
            <a:off x="10265617" y="3528425"/>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等腰三角形 46"/>
          <p:cNvSpPr/>
          <p:nvPr/>
        </p:nvSpPr>
        <p:spPr>
          <a:xfrm rot="3050067" flipH="1" flipV="1">
            <a:off x="1101977" y="3288413"/>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400" advTm="4000">
        <p14:ripple/>
      </p:transition>
    </mc:Choice>
    <mc:Fallback xmlns="">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1250"/>
                                        <p:tgtEl>
                                          <p:spTgt spid="6"/>
                                        </p:tgtEl>
                                      </p:cBhvr>
                                    </p:animEffect>
                                  </p:childTnLst>
                                </p:cTn>
                              </p:par>
                            </p:childTnLst>
                          </p:cTn>
                        </p:par>
                        <p:par>
                          <p:cTn id="8" fill="hold">
                            <p:stCondLst>
                              <p:cond delay="1500"/>
                            </p:stCondLst>
                            <p:childTnLst>
                              <p:par>
                                <p:cTn id="9" presetID="49" presetClass="entr" presetSubtype="0" decel="10000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800" fill="hold"/>
                                        <p:tgtEl>
                                          <p:spTgt spid="4"/>
                                        </p:tgtEl>
                                        <p:attrNameLst>
                                          <p:attrName>ppt_w</p:attrName>
                                        </p:attrNameLst>
                                      </p:cBhvr>
                                      <p:tavLst>
                                        <p:tav tm="0">
                                          <p:val>
                                            <p:fltVal val="0"/>
                                          </p:val>
                                        </p:tav>
                                        <p:tav tm="100000">
                                          <p:val>
                                            <p:strVal val="#ppt_w"/>
                                          </p:val>
                                        </p:tav>
                                      </p:tavLst>
                                    </p:anim>
                                    <p:anim calcmode="lin" valueType="num">
                                      <p:cBhvr>
                                        <p:cTn id="12" dur="800" fill="hold"/>
                                        <p:tgtEl>
                                          <p:spTgt spid="4"/>
                                        </p:tgtEl>
                                        <p:attrNameLst>
                                          <p:attrName>ppt_h</p:attrName>
                                        </p:attrNameLst>
                                      </p:cBhvr>
                                      <p:tavLst>
                                        <p:tav tm="0">
                                          <p:val>
                                            <p:fltVal val="0"/>
                                          </p:val>
                                        </p:tav>
                                        <p:tav tm="100000">
                                          <p:val>
                                            <p:strVal val="#ppt_h"/>
                                          </p:val>
                                        </p:tav>
                                      </p:tavLst>
                                    </p:anim>
                                    <p:anim calcmode="lin" valueType="num">
                                      <p:cBhvr>
                                        <p:cTn id="13" dur="800" fill="hold"/>
                                        <p:tgtEl>
                                          <p:spTgt spid="4"/>
                                        </p:tgtEl>
                                        <p:attrNameLst>
                                          <p:attrName>style.rotation</p:attrName>
                                        </p:attrNameLst>
                                      </p:cBhvr>
                                      <p:tavLst>
                                        <p:tav tm="0">
                                          <p:val>
                                            <p:fltVal val="360"/>
                                          </p:val>
                                        </p:tav>
                                        <p:tav tm="100000">
                                          <p:val>
                                            <p:fltVal val="0"/>
                                          </p:val>
                                        </p:tav>
                                      </p:tavLst>
                                    </p:anim>
                                    <p:animEffect transition="in" filter="fade">
                                      <p:cBhvr>
                                        <p:cTn id="14" dur="800"/>
                                        <p:tgtEl>
                                          <p:spTgt spid="4"/>
                                        </p:tgtEl>
                                      </p:cBhvr>
                                    </p:animEffect>
                                  </p:childTnLst>
                                </p:cTn>
                              </p:par>
                            </p:childTnLst>
                          </p:cTn>
                        </p:par>
                        <p:par>
                          <p:cTn id="15" fill="hold">
                            <p:stCondLst>
                              <p:cond delay="2500"/>
                            </p:stCondLst>
                            <p:childTnLst>
                              <p:par>
                                <p:cTn id="16" presetID="49" presetClass="entr" presetSubtype="0" decel="100000" fill="hold" grpId="0" nodeType="afterEffect">
                                  <p:stCondLst>
                                    <p:cond delay="0"/>
                                  </p:stCondLst>
                                  <p:childTnLst>
                                    <p:set>
                                      <p:cBhvr>
                                        <p:cTn id="17" dur="1" fill="hold">
                                          <p:stCondLst>
                                            <p:cond delay="0"/>
                                          </p:stCondLst>
                                        </p:cTn>
                                        <p:tgtEl>
                                          <p:spTgt spid="44"/>
                                        </p:tgtEl>
                                        <p:attrNameLst>
                                          <p:attrName>style.visibility</p:attrName>
                                        </p:attrNameLst>
                                      </p:cBhvr>
                                      <p:to>
                                        <p:strVal val="visible"/>
                                      </p:to>
                                    </p:set>
                                    <p:anim calcmode="lin" valueType="num">
                                      <p:cBhvr>
                                        <p:cTn id="18" dur="800" fill="hold"/>
                                        <p:tgtEl>
                                          <p:spTgt spid="44"/>
                                        </p:tgtEl>
                                        <p:attrNameLst>
                                          <p:attrName>ppt_w</p:attrName>
                                        </p:attrNameLst>
                                      </p:cBhvr>
                                      <p:tavLst>
                                        <p:tav tm="0">
                                          <p:val>
                                            <p:fltVal val="0"/>
                                          </p:val>
                                        </p:tav>
                                        <p:tav tm="100000">
                                          <p:val>
                                            <p:strVal val="#ppt_w"/>
                                          </p:val>
                                        </p:tav>
                                      </p:tavLst>
                                    </p:anim>
                                    <p:anim calcmode="lin" valueType="num">
                                      <p:cBhvr>
                                        <p:cTn id="19" dur="800" fill="hold"/>
                                        <p:tgtEl>
                                          <p:spTgt spid="44"/>
                                        </p:tgtEl>
                                        <p:attrNameLst>
                                          <p:attrName>ppt_h</p:attrName>
                                        </p:attrNameLst>
                                      </p:cBhvr>
                                      <p:tavLst>
                                        <p:tav tm="0">
                                          <p:val>
                                            <p:fltVal val="0"/>
                                          </p:val>
                                        </p:tav>
                                        <p:tav tm="100000">
                                          <p:val>
                                            <p:strVal val="#ppt_h"/>
                                          </p:val>
                                        </p:tav>
                                      </p:tavLst>
                                    </p:anim>
                                    <p:anim calcmode="lin" valueType="num">
                                      <p:cBhvr>
                                        <p:cTn id="20" dur="800" fill="hold"/>
                                        <p:tgtEl>
                                          <p:spTgt spid="44"/>
                                        </p:tgtEl>
                                        <p:attrNameLst>
                                          <p:attrName>style.rotation</p:attrName>
                                        </p:attrNameLst>
                                      </p:cBhvr>
                                      <p:tavLst>
                                        <p:tav tm="0">
                                          <p:val>
                                            <p:fltVal val="360"/>
                                          </p:val>
                                        </p:tav>
                                        <p:tav tm="100000">
                                          <p:val>
                                            <p:fltVal val="0"/>
                                          </p:val>
                                        </p:tav>
                                      </p:tavLst>
                                    </p:anim>
                                    <p:animEffect transition="in" filter="fade">
                                      <p:cBhvr>
                                        <p:cTn id="21" dur="800"/>
                                        <p:tgtEl>
                                          <p:spTgt spid="44"/>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45"/>
                                        </p:tgtEl>
                                        <p:attrNameLst>
                                          <p:attrName>style.visibility</p:attrName>
                                        </p:attrNameLst>
                                      </p:cBhvr>
                                      <p:to>
                                        <p:strVal val="visible"/>
                                      </p:to>
                                    </p:set>
                                    <p:anim calcmode="lin" valueType="num">
                                      <p:cBhvr>
                                        <p:cTn id="24" dur="800" fill="hold"/>
                                        <p:tgtEl>
                                          <p:spTgt spid="45"/>
                                        </p:tgtEl>
                                        <p:attrNameLst>
                                          <p:attrName>ppt_w</p:attrName>
                                        </p:attrNameLst>
                                      </p:cBhvr>
                                      <p:tavLst>
                                        <p:tav tm="0">
                                          <p:val>
                                            <p:fltVal val="0"/>
                                          </p:val>
                                        </p:tav>
                                        <p:tav tm="100000">
                                          <p:val>
                                            <p:strVal val="#ppt_w"/>
                                          </p:val>
                                        </p:tav>
                                      </p:tavLst>
                                    </p:anim>
                                    <p:anim calcmode="lin" valueType="num">
                                      <p:cBhvr>
                                        <p:cTn id="25" dur="800" fill="hold"/>
                                        <p:tgtEl>
                                          <p:spTgt spid="45"/>
                                        </p:tgtEl>
                                        <p:attrNameLst>
                                          <p:attrName>ppt_h</p:attrName>
                                        </p:attrNameLst>
                                      </p:cBhvr>
                                      <p:tavLst>
                                        <p:tav tm="0">
                                          <p:val>
                                            <p:fltVal val="0"/>
                                          </p:val>
                                        </p:tav>
                                        <p:tav tm="100000">
                                          <p:val>
                                            <p:strVal val="#ppt_h"/>
                                          </p:val>
                                        </p:tav>
                                      </p:tavLst>
                                    </p:anim>
                                    <p:anim calcmode="lin" valueType="num">
                                      <p:cBhvr>
                                        <p:cTn id="26" dur="800" fill="hold"/>
                                        <p:tgtEl>
                                          <p:spTgt spid="45"/>
                                        </p:tgtEl>
                                        <p:attrNameLst>
                                          <p:attrName>style.rotation</p:attrName>
                                        </p:attrNameLst>
                                      </p:cBhvr>
                                      <p:tavLst>
                                        <p:tav tm="0">
                                          <p:val>
                                            <p:fltVal val="360"/>
                                          </p:val>
                                        </p:tav>
                                        <p:tav tm="100000">
                                          <p:val>
                                            <p:fltVal val="0"/>
                                          </p:val>
                                        </p:tav>
                                      </p:tavLst>
                                    </p:anim>
                                    <p:animEffect transition="in" filter="fade">
                                      <p:cBhvr>
                                        <p:cTn id="27" dur="800"/>
                                        <p:tgtEl>
                                          <p:spTgt spid="45"/>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46"/>
                                        </p:tgtEl>
                                        <p:attrNameLst>
                                          <p:attrName>style.visibility</p:attrName>
                                        </p:attrNameLst>
                                      </p:cBhvr>
                                      <p:to>
                                        <p:strVal val="visible"/>
                                      </p:to>
                                    </p:set>
                                    <p:anim calcmode="lin" valueType="num">
                                      <p:cBhvr>
                                        <p:cTn id="30" dur="800" fill="hold"/>
                                        <p:tgtEl>
                                          <p:spTgt spid="46"/>
                                        </p:tgtEl>
                                        <p:attrNameLst>
                                          <p:attrName>ppt_w</p:attrName>
                                        </p:attrNameLst>
                                      </p:cBhvr>
                                      <p:tavLst>
                                        <p:tav tm="0">
                                          <p:val>
                                            <p:fltVal val="0"/>
                                          </p:val>
                                        </p:tav>
                                        <p:tav tm="100000">
                                          <p:val>
                                            <p:strVal val="#ppt_w"/>
                                          </p:val>
                                        </p:tav>
                                      </p:tavLst>
                                    </p:anim>
                                    <p:anim calcmode="lin" valueType="num">
                                      <p:cBhvr>
                                        <p:cTn id="31" dur="800" fill="hold"/>
                                        <p:tgtEl>
                                          <p:spTgt spid="46"/>
                                        </p:tgtEl>
                                        <p:attrNameLst>
                                          <p:attrName>ppt_h</p:attrName>
                                        </p:attrNameLst>
                                      </p:cBhvr>
                                      <p:tavLst>
                                        <p:tav tm="0">
                                          <p:val>
                                            <p:fltVal val="0"/>
                                          </p:val>
                                        </p:tav>
                                        <p:tav tm="100000">
                                          <p:val>
                                            <p:strVal val="#ppt_h"/>
                                          </p:val>
                                        </p:tav>
                                      </p:tavLst>
                                    </p:anim>
                                    <p:anim calcmode="lin" valueType="num">
                                      <p:cBhvr>
                                        <p:cTn id="32" dur="800" fill="hold"/>
                                        <p:tgtEl>
                                          <p:spTgt spid="46"/>
                                        </p:tgtEl>
                                        <p:attrNameLst>
                                          <p:attrName>style.rotation</p:attrName>
                                        </p:attrNameLst>
                                      </p:cBhvr>
                                      <p:tavLst>
                                        <p:tav tm="0">
                                          <p:val>
                                            <p:fltVal val="360"/>
                                          </p:val>
                                        </p:tav>
                                        <p:tav tm="100000">
                                          <p:val>
                                            <p:fltVal val="0"/>
                                          </p:val>
                                        </p:tav>
                                      </p:tavLst>
                                    </p:anim>
                                    <p:animEffect transition="in" filter="fade">
                                      <p:cBhvr>
                                        <p:cTn id="33" dur="800"/>
                                        <p:tgtEl>
                                          <p:spTgt spid="46"/>
                                        </p:tgtEl>
                                      </p:cBhvr>
                                    </p:animEffect>
                                  </p:childTnLst>
                                </p:cTn>
                              </p:par>
                              <p:par>
                                <p:cTn id="34" presetID="49" presetClass="entr" presetSubtype="0" decel="100000" fill="hold" grpId="0" nodeType="withEffect">
                                  <p:stCondLst>
                                    <p:cond delay="0"/>
                                  </p:stCondLst>
                                  <p:childTnLst>
                                    <p:set>
                                      <p:cBhvr>
                                        <p:cTn id="35" dur="1" fill="hold">
                                          <p:stCondLst>
                                            <p:cond delay="0"/>
                                          </p:stCondLst>
                                        </p:cTn>
                                        <p:tgtEl>
                                          <p:spTgt spid="47"/>
                                        </p:tgtEl>
                                        <p:attrNameLst>
                                          <p:attrName>style.visibility</p:attrName>
                                        </p:attrNameLst>
                                      </p:cBhvr>
                                      <p:to>
                                        <p:strVal val="visible"/>
                                      </p:to>
                                    </p:set>
                                    <p:anim calcmode="lin" valueType="num">
                                      <p:cBhvr>
                                        <p:cTn id="36" dur="800" fill="hold"/>
                                        <p:tgtEl>
                                          <p:spTgt spid="47"/>
                                        </p:tgtEl>
                                        <p:attrNameLst>
                                          <p:attrName>ppt_w</p:attrName>
                                        </p:attrNameLst>
                                      </p:cBhvr>
                                      <p:tavLst>
                                        <p:tav tm="0">
                                          <p:val>
                                            <p:fltVal val="0"/>
                                          </p:val>
                                        </p:tav>
                                        <p:tav tm="100000">
                                          <p:val>
                                            <p:strVal val="#ppt_w"/>
                                          </p:val>
                                        </p:tav>
                                      </p:tavLst>
                                    </p:anim>
                                    <p:anim calcmode="lin" valueType="num">
                                      <p:cBhvr>
                                        <p:cTn id="37" dur="800" fill="hold"/>
                                        <p:tgtEl>
                                          <p:spTgt spid="47"/>
                                        </p:tgtEl>
                                        <p:attrNameLst>
                                          <p:attrName>ppt_h</p:attrName>
                                        </p:attrNameLst>
                                      </p:cBhvr>
                                      <p:tavLst>
                                        <p:tav tm="0">
                                          <p:val>
                                            <p:fltVal val="0"/>
                                          </p:val>
                                        </p:tav>
                                        <p:tav tm="100000">
                                          <p:val>
                                            <p:strVal val="#ppt_h"/>
                                          </p:val>
                                        </p:tav>
                                      </p:tavLst>
                                    </p:anim>
                                    <p:anim calcmode="lin" valueType="num">
                                      <p:cBhvr>
                                        <p:cTn id="38" dur="800" fill="hold"/>
                                        <p:tgtEl>
                                          <p:spTgt spid="47"/>
                                        </p:tgtEl>
                                        <p:attrNameLst>
                                          <p:attrName>style.rotation</p:attrName>
                                        </p:attrNameLst>
                                      </p:cBhvr>
                                      <p:tavLst>
                                        <p:tav tm="0">
                                          <p:val>
                                            <p:fltVal val="360"/>
                                          </p:val>
                                        </p:tav>
                                        <p:tav tm="100000">
                                          <p:val>
                                            <p:fltVal val="0"/>
                                          </p:val>
                                        </p:tav>
                                      </p:tavLst>
                                    </p:anim>
                                    <p:animEffect transition="in" filter="fade">
                                      <p:cBhvr>
                                        <p:cTn id="39" dur="800"/>
                                        <p:tgtEl>
                                          <p:spTgt spid="47"/>
                                        </p:tgtEl>
                                      </p:cBhvr>
                                    </p:animEffect>
                                  </p:childTnLst>
                                </p:cTn>
                              </p:par>
                              <p:par>
                                <p:cTn id="40" presetID="49" presetClass="entr" presetSubtype="0" decel="10000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p:cTn id="42" dur="800" fill="hold"/>
                                        <p:tgtEl>
                                          <p:spTgt spid="5"/>
                                        </p:tgtEl>
                                        <p:attrNameLst>
                                          <p:attrName>ppt_w</p:attrName>
                                        </p:attrNameLst>
                                      </p:cBhvr>
                                      <p:tavLst>
                                        <p:tav tm="0">
                                          <p:val>
                                            <p:fltVal val="0"/>
                                          </p:val>
                                        </p:tav>
                                        <p:tav tm="100000">
                                          <p:val>
                                            <p:strVal val="#ppt_w"/>
                                          </p:val>
                                        </p:tav>
                                      </p:tavLst>
                                    </p:anim>
                                    <p:anim calcmode="lin" valueType="num">
                                      <p:cBhvr>
                                        <p:cTn id="43" dur="800" fill="hold"/>
                                        <p:tgtEl>
                                          <p:spTgt spid="5"/>
                                        </p:tgtEl>
                                        <p:attrNameLst>
                                          <p:attrName>ppt_h</p:attrName>
                                        </p:attrNameLst>
                                      </p:cBhvr>
                                      <p:tavLst>
                                        <p:tav tm="0">
                                          <p:val>
                                            <p:fltVal val="0"/>
                                          </p:val>
                                        </p:tav>
                                        <p:tav tm="100000">
                                          <p:val>
                                            <p:strVal val="#ppt_h"/>
                                          </p:val>
                                        </p:tav>
                                      </p:tavLst>
                                    </p:anim>
                                    <p:anim calcmode="lin" valueType="num">
                                      <p:cBhvr>
                                        <p:cTn id="44" dur="800" fill="hold"/>
                                        <p:tgtEl>
                                          <p:spTgt spid="5"/>
                                        </p:tgtEl>
                                        <p:attrNameLst>
                                          <p:attrName>style.rotation</p:attrName>
                                        </p:attrNameLst>
                                      </p:cBhvr>
                                      <p:tavLst>
                                        <p:tav tm="0">
                                          <p:val>
                                            <p:fltVal val="360"/>
                                          </p:val>
                                        </p:tav>
                                        <p:tav tm="100000">
                                          <p:val>
                                            <p:fltVal val="0"/>
                                          </p:val>
                                        </p:tav>
                                      </p:tavLst>
                                    </p:anim>
                                    <p:animEffect transition="in" filter="fade">
                                      <p:cBhvr>
                                        <p:cTn id="45" dur="8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43543"/>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核心思路</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446332" y="455324"/>
            <a:ext cx="6471634" cy="6740307"/>
          </a:xfrm>
          <a:prstGeom prst="rect">
            <a:avLst/>
          </a:prstGeom>
          <a:noFill/>
        </p:spPr>
        <p:txBody>
          <a:bodyPr wrap="square" rtlCol="0">
            <a:spAutoFit/>
          </a:bodyPr>
          <a:lstStyle/>
          <a:p>
            <a:r>
              <a:rPr lang="en-US" altLang="zh-CN" dirty="0"/>
              <a:t>1.</a:t>
            </a:r>
            <a:r>
              <a:rPr lang="zh-CN" altLang="en-US" dirty="0"/>
              <a:t>获取棋盘上所有挡板位置：</a:t>
            </a:r>
            <a:endParaRPr lang="en-US" altLang="zh-CN" dirty="0"/>
          </a:p>
          <a:p>
            <a:r>
              <a:rPr lang="zh-CN" altLang="en-US" dirty="0"/>
              <a:t>使用</a:t>
            </a:r>
            <a:r>
              <a:rPr lang="en-US" altLang="zh-CN" dirty="0"/>
              <a:t>vector</a:t>
            </a:r>
            <a:r>
              <a:rPr lang="zh-CN" altLang="en-US" dirty="0"/>
              <a:t>存储棋盘上所有已存在的挡板（已经提供）</a:t>
            </a:r>
            <a:endParaRPr lang="en-US" altLang="zh-CN" dirty="0"/>
          </a:p>
          <a:p>
            <a:r>
              <a:rPr lang="en-US" altLang="zh-CN" dirty="0"/>
              <a:t> std::vector&lt;</a:t>
            </a:r>
            <a:r>
              <a:rPr lang="en-US" altLang="zh-CN" dirty="0" err="1"/>
              <a:t>QuoridorUtils</a:t>
            </a:r>
            <a:r>
              <a:rPr lang="en-US" altLang="zh-CN" dirty="0"/>
              <a:t>::</a:t>
            </a:r>
            <a:r>
              <a:rPr lang="en-US" altLang="zh-CN" dirty="0" err="1"/>
              <a:t>BlockBar</a:t>
            </a:r>
            <a:r>
              <a:rPr lang="en-US" altLang="zh-CN" dirty="0"/>
              <a:t>&gt; blocks;</a:t>
            </a:r>
          </a:p>
          <a:p>
            <a:endParaRPr lang="en-US" altLang="zh-CN" dirty="0"/>
          </a:p>
          <a:p>
            <a:r>
              <a:rPr lang="en-US" altLang="zh-CN" dirty="0"/>
              <a:t>2.</a:t>
            </a:r>
            <a:r>
              <a:rPr lang="zh-CN" altLang="en-US" dirty="0"/>
              <a:t>获取己方、敌方剩余挡板的数目</a:t>
            </a:r>
            <a:r>
              <a:rPr lang="en-US" altLang="zh-CN" dirty="0"/>
              <a:t>:</a:t>
            </a:r>
          </a:p>
          <a:p>
            <a:r>
              <a:rPr lang="en-US" altLang="zh-CN" dirty="0"/>
              <a:t>int </a:t>
            </a:r>
            <a:r>
              <a:rPr lang="en-US" altLang="zh-CN" dirty="0" err="1"/>
              <a:t>my_remain</a:t>
            </a:r>
            <a:r>
              <a:rPr lang="en-US" altLang="zh-CN" dirty="0"/>
              <a:t>, </a:t>
            </a:r>
            <a:r>
              <a:rPr lang="en-US" altLang="zh-CN" dirty="0" err="1"/>
              <a:t>enemy_remain</a:t>
            </a:r>
            <a:r>
              <a:rPr lang="en-US" altLang="zh-CN" dirty="0"/>
              <a:t> </a:t>
            </a:r>
            <a:r>
              <a:rPr lang="zh-CN" altLang="en-US" dirty="0"/>
              <a:t>来计数</a:t>
            </a:r>
            <a:endParaRPr lang="en-US" altLang="zh-CN" dirty="0"/>
          </a:p>
          <a:p>
            <a:endParaRPr lang="en-US" altLang="zh-CN" dirty="0"/>
          </a:p>
          <a:p>
            <a:r>
              <a:rPr lang="en-US" altLang="zh-CN" dirty="0"/>
              <a:t>3.</a:t>
            </a:r>
            <a:r>
              <a:rPr lang="zh-CN" altLang="en-US" dirty="0"/>
              <a:t>计算获胜所需最小步数：</a:t>
            </a:r>
            <a:endParaRPr lang="en-US" altLang="zh-CN" dirty="0"/>
          </a:p>
          <a:p>
            <a:r>
              <a:rPr lang="en-US" altLang="zh-CN" dirty="0"/>
              <a:t>Location </a:t>
            </a:r>
            <a:r>
              <a:rPr lang="en-US" altLang="zh-CN" dirty="0" err="1"/>
              <a:t>seek_path</a:t>
            </a:r>
            <a:r>
              <a:rPr lang="en-US" altLang="zh-CN" dirty="0"/>
              <a:t>(const </a:t>
            </a:r>
            <a:r>
              <a:rPr lang="en-US" altLang="zh-CN" dirty="0" err="1"/>
              <a:t>QuoridorUtils</a:t>
            </a:r>
            <a:r>
              <a:rPr lang="en-US" altLang="zh-CN" dirty="0"/>
              <a:t>::Location </a:t>
            </a:r>
            <a:r>
              <a:rPr lang="en-US" altLang="zh-CN" dirty="0" err="1"/>
              <a:t>myLoc,int</a:t>
            </a:r>
            <a:r>
              <a:rPr lang="en-US" altLang="zh-CN" dirty="0"/>
              <a:t> &amp;</a:t>
            </a:r>
            <a:r>
              <a:rPr lang="en-US" altLang="zh-CN" dirty="0" err="1"/>
              <a:t>min_step</a:t>
            </a:r>
            <a:r>
              <a:rPr lang="zh-CN" altLang="en-US" dirty="0"/>
              <a:t>）</a:t>
            </a:r>
            <a:endParaRPr lang="en-US" altLang="zh-CN" dirty="0"/>
          </a:p>
          <a:p>
            <a:endParaRPr lang="en-US" altLang="zh-CN" dirty="0"/>
          </a:p>
          <a:p>
            <a:r>
              <a:rPr lang="zh-CN" altLang="en-US" dirty="0"/>
              <a:t>采用广度优先算法（</a:t>
            </a:r>
            <a:r>
              <a:rPr lang="en-US" altLang="zh-CN" dirty="0"/>
              <a:t>BFS)</a:t>
            </a:r>
          </a:p>
          <a:p>
            <a:pPr lvl="0"/>
            <a:r>
              <a:rPr lang="en-US" altLang="zh-CN" dirty="0"/>
              <a:t>Step1</a:t>
            </a:r>
            <a:r>
              <a:rPr lang="zh-CN" altLang="en-US" dirty="0"/>
              <a:t>：</a:t>
            </a:r>
            <a:r>
              <a:rPr lang="zh-CN" altLang="zh-CN" dirty="0"/>
              <a:t>假设存在一个空的搜索队列</a:t>
            </a:r>
            <a:r>
              <a:rPr lang="en-US" altLang="zh-CN" dirty="0"/>
              <a:t>Queue,</a:t>
            </a:r>
            <a:r>
              <a:rPr lang="zh-CN" altLang="zh-CN" dirty="0"/>
              <a:t>首先将</a:t>
            </a:r>
            <a:r>
              <a:rPr lang="zh-CN" altLang="en-US" dirty="0"/>
              <a:t>当前位置</a:t>
            </a:r>
            <a:r>
              <a:rPr lang="en-US" altLang="zh-CN" dirty="0"/>
              <a:t>A</a:t>
            </a:r>
            <a:r>
              <a:rPr lang="zh-CN" altLang="zh-CN" dirty="0"/>
              <a:t>添加进队列</a:t>
            </a:r>
            <a:r>
              <a:rPr lang="en-US" altLang="zh-CN" dirty="0"/>
              <a:t>Queue</a:t>
            </a:r>
          </a:p>
          <a:p>
            <a:pPr lvl="0"/>
            <a:endParaRPr lang="zh-CN" altLang="zh-CN" dirty="0"/>
          </a:p>
          <a:p>
            <a:pPr lvl="0"/>
            <a:r>
              <a:rPr lang="en-US" altLang="zh-CN" dirty="0"/>
              <a:t>Step2</a:t>
            </a:r>
            <a:r>
              <a:rPr lang="zh-CN" altLang="en-US" dirty="0"/>
              <a:t>：</a:t>
            </a:r>
            <a:r>
              <a:rPr lang="zh-CN" altLang="zh-CN" dirty="0"/>
              <a:t>判断队列第一个节点是否</a:t>
            </a:r>
            <a:r>
              <a:rPr lang="zh-CN" altLang="en-US" dirty="0"/>
              <a:t>属于目标底线</a:t>
            </a:r>
            <a:r>
              <a:rPr lang="zh-CN" altLang="zh-CN" dirty="0"/>
              <a:t>，若不是，则将第一个节点的直接子节点</a:t>
            </a:r>
            <a:r>
              <a:rPr lang="zh-CN" altLang="en-US" dirty="0"/>
              <a:t>（即可以移向的下一位置）</a:t>
            </a:r>
            <a:r>
              <a:rPr lang="zh-CN" altLang="zh-CN" dirty="0"/>
              <a:t>添加进队列，并移除第一个节点</a:t>
            </a:r>
            <a:endParaRPr lang="en-US" altLang="zh-CN" dirty="0"/>
          </a:p>
          <a:p>
            <a:pPr lvl="0"/>
            <a:endParaRPr lang="zh-CN" altLang="zh-CN" dirty="0"/>
          </a:p>
          <a:p>
            <a:pPr lvl="0"/>
            <a:r>
              <a:rPr lang="en-US" altLang="zh-CN" dirty="0"/>
              <a:t>Step3</a:t>
            </a:r>
            <a:r>
              <a:rPr lang="zh-CN" altLang="en-US" dirty="0"/>
              <a:t>：</a:t>
            </a:r>
            <a:r>
              <a:rPr lang="zh-CN" altLang="zh-CN" dirty="0"/>
              <a:t>重复判断，直到第一个节点为目标</a:t>
            </a:r>
            <a:r>
              <a:rPr lang="zh-CN" altLang="en-US" dirty="0"/>
              <a:t>位置</a:t>
            </a:r>
            <a:r>
              <a:rPr lang="zh-CN" altLang="zh-CN" dirty="0"/>
              <a:t>，或者队列为空</a:t>
            </a:r>
            <a:r>
              <a:rPr lang="en-US" altLang="zh-CN" dirty="0"/>
              <a:t>(</a:t>
            </a:r>
            <a:r>
              <a:rPr lang="zh-CN" altLang="zh-CN" dirty="0"/>
              <a:t>即代表</a:t>
            </a:r>
            <a:r>
              <a:rPr lang="zh-CN" altLang="en-US" dirty="0"/>
              <a:t>路径被堵死</a:t>
            </a:r>
            <a:r>
              <a:rPr lang="en-US" altLang="zh-CN" dirty="0"/>
              <a:t>)</a:t>
            </a:r>
            <a:endParaRPr lang="zh-CN" altLang="zh-CN" dirty="0"/>
          </a:p>
          <a:p>
            <a:endParaRPr lang="en-US" altLang="zh-CN" dirty="0"/>
          </a:p>
          <a:p>
            <a:endParaRPr lang="en-US" altLang="zh-CN" dirty="0"/>
          </a:p>
          <a:p>
            <a:endParaRPr lang="zh-CN" altLang="en-US" dirty="0"/>
          </a:p>
        </p:txBody>
      </p:sp>
    </p:spTree>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43543"/>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核心思路</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375499" y="0"/>
            <a:ext cx="6471634" cy="5355312"/>
          </a:xfrm>
          <a:prstGeom prst="rect">
            <a:avLst/>
          </a:prstGeom>
          <a:noFill/>
        </p:spPr>
        <p:txBody>
          <a:bodyPr wrap="square" rtlCol="0">
            <a:spAutoFit/>
          </a:bodyPr>
          <a:lstStyle/>
          <a:p>
            <a:endParaRPr lang="en-US" altLang="zh-CN" dirty="0"/>
          </a:p>
          <a:p>
            <a:endParaRPr lang="en-US" altLang="zh-CN" dirty="0"/>
          </a:p>
          <a:p>
            <a:endParaRPr lang="en-US" altLang="zh-CN" dirty="0"/>
          </a:p>
          <a:p>
            <a:endParaRPr lang="en-US" altLang="zh-CN" dirty="0"/>
          </a:p>
          <a:p>
            <a:r>
              <a:rPr lang="en-US" altLang="zh-CN" dirty="0"/>
              <a:t>                                </a:t>
            </a:r>
            <a:r>
              <a:rPr lang="zh-CN" altLang="en-US" dirty="0"/>
              <a:t>广度优先算法图解示例：</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zh-CN" altLang="en-US" dirty="0"/>
          </a:p>
        </p:txBody>
      </p:sp>
      <p:pic>
        <p:nvPicPr>
          <p:cNvPr id="3" name="图片 2">
            <a:extLst>
              <a:ext uri="{FF2B5EF4-FFF2-40B4-BE49-F238E27FC236}">
                <a16:creationId xmlns:a16="http://schemas.microsoft.com/office/drawing/2014/main" id="{39E55017-5BE8-4FD9-8D24-E37988407E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10457" y="1663450"/>
            <a:ext cx="6223060" cy="4103061"/>
          </a:xfrm>
          <a:prstGeom prst="rect">
            <a:avLst/>
          </a:prstGeom>
        </p:spPr>
      </p:pic>
    </p:spTree>
    <p:extLst>
      <p:ext uri="{BB962C8B-B14F-4D97-AF65-F5344CB8AC3E}">
        <p14:creationId xmlns:p14="http://schemas.microsoft.com/office/powerpoint/2010/main" val="205340894"/>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43543"/>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核心思路</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262451" y="186567"/>
            <a:ext cx="6940578" cy="7571303"/>
          </a:xfrm>
          <a:prstGeom prst="rect">
            <a:avLst/>
          </a:prstGeom>
          <a:noFill/>
        </p:spPr>
        <p:txBody>
          <a:bodyPr wrap="square" rtlCol="0">
            <a:spAutoFit/>
          </a:bodyPr>
          <a:lstStyle/>
          <a:p>
            <a:r>
              <a:rPr lang="en-US" altLang="zh-CN" dirty="0"/>
              <a:t>4.</a:t>
            </a:r>
            <a:r>
              <a:rPr lang="zh-CN" altLang="en-US" dirty="0"/>
              <a:t>判断移动是否合法：</a:t>
            </a:r>
            <a:endParaRPr lang="en-US" altLang="zh-CN" dirty="0"/>
          </a:p>
          <a:p>
            <a:r>
              <a:rPr lang="en-US" altLang="zh-CN" dirty="0"/>
              <a:t>void </a:t>
            </a:r>
            <a:r>
              <a:rPr lang="en-US" altLang="zh-CN" dirty="0" err="1"/>
              <a:t>possible_way</a:t>
            </a:r>
            <a:r>
              <a:rPr lang="en-US" altLang="zh-CN" dirty="0"/>
              <a:t>(const </a:t>
            </a:r>
            <a:r>
              <a:rPr lang="en-US" altLang="zh-CN" dirty="0" err="1"/>
              <a:t>QuoridorUtils</a:t>
            </a:r>
            <a:r>
              <a:rPr lang="en-US" altLang="zh-CN" dirty="0"/>
              <a:t>::Location&amp; </a:t>
            </a:r>
            <a:r>
              <a:rPr lang="en-US" altLang="zh-CN" dirty="0" err="1"/>
              <a:t>myLoc</a:t>
            </a:r>
            <a:r>
              <a:rPr lang="en-US" altLang="zh-CN" dirty="0"/>
              <a:t>, bool directions[ ])</a:t>
            </a:r>
          </a:p>
          <a:p>
            <a:r>
              <a:rPr lang="zh-CN" altLang="en-US" dirty="0"/>
              <a:t>是否超出棋盘范围？</a:t>
            </a:r>
            <a:endParaRPr lang="en-US" altLang="zh-CN" dirty="0"/>
          </a:p>
          <a:p>
            <a:r>
              <a:rPr lang="zh-CN" altLang="en-US" dirty="0"/>
              <a:t>将当前坐标与棋盘边界坐标进行比较，判断下一步的合法走向</a:t>
            </a:r>
            <a:endParaRPr lang="en-US" altLang="zh-CN" dirty="0"/>
          </a:p>
          <a:p>
            <a:endParaRPr lang="en-US" altLang="zh-CN" dirty="0"/>
          </a:p>
          <a:p>
            <a:r>
              <a:rPr lang="zh-CN" altLang="en-US" dirty="0"/>
              <a:t>是否穿越挡板？</a:t>
            </a:r>
            <a:endParaRPr lang="en-US" altLang="zh-CN" dirty="0"/>
          </a:p>
          <a:p>
            <a:r>
              <a:rPr lang="zh-CN" altLang="en-US" dirty="0"/>
              <a:t>遍历存储全部挡板信息的</a:t>
            </a:r>
            <a:r>
              <a:rPr lang="en-US" altLang="zh-CN" dirty="0"/>
              <a:t>vector</a:t>
            </a:r>
            <a:r>
              <a:rPr lang="zh-CN" altLang="en-US" dirty="0"/>
              <a:t>，先根据坐标挑选出当前位置周围的挡板，再逐一判断遮挡哪一方向的路径</a:t>
            </a:r>
            <a:endParaRPr lang="en-US" altLang="zh-CN" dirty="0"/>
          </a:p>
          <a:p>
            <a:endParaRPr lang="en-US" altLang="zh-CN" dirty="0"/>
          </a:p>
          <a:p>
            <a:r>
              <a:rPr lang="zh-CN" altLang="en-US" dirty="0"/>
              <a:t>是否穿越敌方？</a:t>
            </a:r>
            <a:endParaRPr lang="en-US" altLang="zh-CN" dirty="0"/>
          </a:p>
          <a:p>
            <a:r>
              <a:rPr lang="zh-CN" altLang="en-US" dirty="0"/>
              <a:t>移动完成后，将当前位置与敌方位置进行比对</a:t>
            </a:r>
            <a:endParaRPr lang="en-US" altLang="zh-CN" dirty="0"/>
          </a:p>
          <a:p>
            <a:endParaRPr lang="en-US" altLang="zh-CN" dirty="0"/>
          </a:p>
          <a:p>
            <a:r>
              <a:rPr lang="en-US" altLang="zh-CN" dirty="0"/>
              <a:t>5.</a:t>
            </a:r>
            <a:r>
              <a:rPr lang="zh-CN" altLang="en-US" dirty="0"/>
              <a:t>判断挡板放置是否合法：</a:t>
            </a:r>
            <a:endParaRPr lang="en-US" altLang="zh-CN" dirty="0"/>
          </a:p>
          <a:p>
            <a:r>
              <a:rPr lang="en-US" altLang="zh-CN" dirty="0"/>
              <a:t>bool </a:t>
            </a:r>
            <a:r>
              <a:rPr lang="en-US" altLang="zh-CN" dirty="0" err="1"/>
              <a:t>set_blcok</a:t>
            </a:r>
            <a:r>
              <a:rPr lang="en-US" altLang="zh-CN" dirty="0"/>
              <a:t>(</a:t>
            </a:r>
            <a:r>
              <a:rPr lang="en-US" altLang="zh-CN" dirty="0" err="1"/>
              <a:t>QuoridorUtils</a:t>
            </a:r>
            <a:r>
              <a:rPr lang="en-US" altLang="zh-CN" dirty="0"/>
              <a:t>::</a:t>
            </a:r>
            <a:r>
              <a:rPr lang="en-US" altLang="zh-CN" dirty="0" err="1"/>
              <a:t>BlockBar</a:t>
            </a:r>
            <a:r>
              <a:rPr lang="en-US" altLang="zh-CN" dirty="0"/>
              <a:t> </a:t>
            </a:r>
            <a:r>
              <a:rPr lang="en-US" altLang="zh-CN" dirty="0" err="1"/>
              <a:t>new_blo</a:t>
            </a:r>
            <a:r>
              <a:rPr lang="en-US" altLang="zh-CN" dirty="0"/>
              <a:t>)</a:t>
            </a:r>
          </a:p>
          <a:p>
            <a:endParaRPr lang="en-US" altLang="zh-CN" dirty="0"/>
          </a:p>
          <a:p>
            <a:r>
              <a:rPr lang="zh-CN" altLang="en-US" dirty="0"/>
              <a:t>是否超出边界：</a:t>
            </a:r>
            <a:r>
              <a:rPr lang="en-US" altLang="zh-CN" dirty="0"/>
              <a:t>bool </a:t>
            </a:r>
            <a:r>
              <a:rPr lang="en-US" altLang="zh-CN" dirty="0" err="1"/>
              <a:t>isNan</a:t>
            </a:r>
            <a:r>
              <a:rPr lang="en-US" altLang="zh-CN" dirty="0"/>
              <a:t>()</a:t>
            </a:r>
            <a:r>
              <a:rPr lang="zh-CN" altLang="en-US" dirty="0"/>
              <a:t>判断</a:t>
            </a:r>
            <a:endParaRPr lang="en-US" altLang="zh-CN" dirty="0"/>
          </a:p>
          <a:p>
            <a:endParaRPr lang="en-US" altLang="zh-CN" dirty="0"/>
          </a:p>
          <a:p>
            <a:r>
              <a:rPr lang="zh-CN" altLang="en-US" dirty="0"/>
              <a:t>方向是否正确：</a:t>
            </a:r>
            <a:r>
              <a:rPr lang="en-US" altLang="zh-CN" dirty="0"/>
              <a:t>bool </a:t>
            </a:r>
            <a:r>
              <a:rPr lang="en-US" altLang="zh-CN" dirty="0" err="1"/>
              <a:t>isV</a:t>
            </a:r>
            <a:r>
              <a:rPr lang="en-US" altLang="zh-CN" dirty="0"/>
              <a:t>(), </a:t>
            </a:r>
            <a:r>
              <a:rPr lang="en-US" altLang="zh-CN" dirty="0" err="1"/>
              <a:t>isH</a:t>
            </a:r>
            <a:r>
              <a:rPr lang="en-US" altLang="zh-CN" dirty="0"/>
              <a:t>()</a:t>
            </a:r>
            <a:r>
              <a:rPr lang="zh-CN" altLang="en-US" dirty="0"/>
              <a:t>判断</a:t>
            </a:r>
            <a:endParaRPr lang="en-US" altLang="zh-CN" dirty="0"/>
          </a:p>
          <a:p>
            <a:endParaRPr lang="en-US" altLang="zh-CN" dirty="0"/>
          </a:p>
          <a:p>
            <a:r>
              <a:rPr lang="zh-CN" altLang="en-US" dirty="0"/>
              <a:t>是否与其他挡板冲突：将欲添加的挡板分为两段“半挡板”，遍历存储全部挡板信息的</a:t>
            </a:r>
            <a:r>
              <a:rPr lang="en-US" altLang="zh-CN" dirty="0"/>
              <a:t>vector</a:t>
            </a:r>
            <a:r>
              <a:rPr lang="zh-CN" altLang="en-US" dirty="0"/>
              <a:t>，检查是否有一段或两段“半挡板”被已存在的挡板覆盖</a:t>
            </a:r>
            <a:endParaRPr lang="en-US" altLang="zh-CN" dirty="0"/>
          </a:p>
          <a:p>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383373718"/>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38132"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核心思路</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388377" y="810264"/>
            <a:ext cx="6471634" cy="5355312"/>
          </a:xfrm>
          <a:prstGeom prst="rect">
            <a:avLst/>
          </a:prstGeom>
          <a:noFill/>
        </p:spPr>
        <p:txBody>
          <a:bodyPr wrap="square" rtlCol="0">
            <a:spAutoFit/>
          </a:bodyPr>
          <a:lstStyle/>
          <a:p>
            <a:r>
              <a:rPr lang="en-US" altLang="zh-CN" dirty="0"/>
              <a:t>6.</a:t>
            </a:r>
            <a:r>
              <a:rPr lang="zh-CN" altLang="en-US" dirty="0"/>
              <a:t>评估当前棋局并决策</a:t>
            </a:r>
            <a:r>
              <a:rPr lang="en-US" altLang="zh-CN" dirty="0"/>
              <a:t>——</a:t>
            </a:r>
            <a:r>
              <a:rPr lang="zh-CN" altLang="en-US" dirty="0"/>
              <a:t>贪心算法</a:t>
            </a:r>
            <a:endParaRPr lang="en-US" altLang="zh-CN" dirty="0"/>
          </a:p>
          <a:p>
            <a:endParaRPr lang="en-US" altLang="zh-CN" dirty="0"/>
          </a:p>
          <a:p>
            <a:r>
              <a:rPr lang="zh-CN" altLang="en-US" dirty="0"/>
              <a:t>参考因素：己方所剩木板数、敌方所剩木板数、当前棋盘挡板分布、己方与敌方获胜最短步数</a:t>
            </a:r>
            <a:endParaRPr lang="en-US" altLang="zh-CN" dirty="0"/>
          </a:p>
          <a:p>
            <a:endParaRPr lang="en-US" altLang="zh-CN" dirty="0"/>
          </a:p>
          <a:p>
            <a:r>
              <a:rPr lang="zh-CN" altLang="en-US" dirty="0"/>
              <a:t>评估方式：确定不同数据的权重，根据某一函数，对放挡板操作进行评分，评分达到一定分数时放置挡板，否则行走</a:t>
            </a:r>
            <a:endParaRPr lang="en-US" altLang="zh-CN" dirty="0"/>
          </a:p>
          <a:p>
            <a:endParaRPr lang="en-US" altLang="zh-CN" dirty="0"/>
          </a:p>
          <a:p>
            <a:r>
              <a:rPr lang="zh-CN" altLang="en-US" dirty="0"/>
              <a:t>放挡板：放置木板后，（敌方获胜最短步数 </a:t>
            </a:r>
            <a:r>
              <a:rPr lang="en-US" altLang="zh-CN" dirty="0"/>
              <a:t>- </a:t>
            </a:r>
            <a:r>
              <a:rPr lang="zh-CN" altLang="en-US" dirty="0"/>
              <a:t>己方获胜最短步数增加量）</a:t>
            </a:r>
            <a:r>
              <a:rPr lang="en-US" altLang="zh-CN" dirty="0"/>
              <a:t>&gt;=2</a:t>
            </a:r>
            <a:r>
              <a:rPr lang="zh-CN" altLang="en-US" dirty="0"/>
              <a:t>，考虑放置。己方所剩木板越多，敌方所剩模板越少，权重越高；（敌方获胜最短步数 </a:t>
            </a:r>
            <a:r>
              <a:rPr lang="en-US" altLang="zh-CN" dirty="0"/>
              <a:t>- </a:t>
            </a:r>
            <a:r>
              <a:rPr lang="zh-CN" altLang="en-US" dirty="0"/>
              <a:t>己方获胜最短步数）</a:t>
            </a:r>
            <a:r>
              <a:rPr lang="en-US" altLang="zh-CN" dirty="0"/>
              <a:t> </a:t>
            </a:r>
            <a:r>
              <a:rPr lang="zh-CN" altLang="en-US" dirty="0"/>
              <a:t>增加量越大，权重越高；</a:t>
            </a:r>
            <a:endParaRPr lang="en-US" altLang="zh-CN" dirty="0"/>
          </a:p>
          <a:p>
            <a:endParaRPr lang="en-US" altLang="zh-CN" dirty="0"/>
          </a:p>
          <a:p>
            <a:r>
              <a:rPr lang="zh-CN" altLang="en-US" dirty="0"/>
              <a:t>若选择放置挡板，在（敌方获胜最短步数 </a:t>
            </a:r>
            <a:r>
              <a:rPr lang="en-US" altLang="zh-CN" dirty="0"/>
              <a:t>- </a:t>
            </a:r>
            <a:r>
              <a:rPr lang="zh-CN" altLang="en-US" dirty="0"/>
              <a:t>己方获胜最短步数）</a:t>
            </a:r>
            <a:r>
              <a:rPr lang="en-US" altLang="zh-CN" dirty="0"/>
              <a:t> </a:t>
            </a:r>
            <a:r>
              <a:rPr lang="zh-CN" altLang="en-US" dirty="0"/>
              <a:t>增加量最大处放置；优先将挡板放在敌方之前，自己之后</a:t>
            </a:r>
            <a:endParaRPr lang="en-US" altLang="zh-CN" dirty="0"/>
          </a:p>
          <a:p>
            <a:endParaRPr lang="en-US" altLang="zh-CN" dirty="0"/>
          </a:p>
          <a:p>
            <a:r>
              <a:rPr lang="zh-CN" altLang="en-US" dirty="0"/>
              <a:t>评分模拟函数：</a:t>
            </a:r>
            <a:r>
              <a:rPr lang="en-US" altLang="zh-CN" dirty="0"/>
              <a:t>P=k1</a:t>
            </a:r>
            <a:r>
              <a:rPr lang="zh-CN" altLang="en-US" dirty="0"/>
              <a:t>*</a:t>
            </a:r>
            <a:r>
              <a:rPr lang="en-US" altLang="zh-CN" dirty="0"/>
              <a:t>x1+k2</a:t>
            </a:r>
            <a:r>
              <a:rPr lang="zh-CN" altLang="en-US" dirty="0"/>
              <a:t>*</a:t>
            </a:r>
            <a:r>
              <a:rPr lang="en-US" altLang="zh-CN" dirty="0"/>
              <a:t>x2+…+</a:t>
            </a:r>
            <a:r>
              <a:rPr lang="en-US" altLang="zh-CN" dirty="0" err="1"/>
              <a:t>kn</a:t>
            </a:r>
            <a:r>
              <a:rPr lang="en-US" altLang="zh-CN" dirty="0"/>
              <a:t>*</a:t>
            </a:r>
            <a:r>
              <a:rPr lang="en-US" altLang="zh-CN" dirty="0" err="1"/>
              <a:t>xn</a:t>
            </a:r>
            <a:endParaRPr lang="en-US" altLang="zh-CN" dirty="0"/>
          </a:p>
          <a:p>
            <a:endParaRPr lang="en-US" altLang="zh-CN" dirty="0"/>
          </a:p>
          <a:p>
            <a:r>
              <a:rPr lang="zh-CN" altLang="en-US" dirty="0"/>
              <a:t>行走：朝获胜最短路径的方向行走</a:t>
            </a:r>
            <a:endParaRPr lang="en-US" altLang="zh-CN" dirty="0"/>
          </a:p>
        </p:txBody>
      </p:sp>
    </p:spTree>
    <p:extLst>
      <p:ext uri="{BB962C8B-B14F-4D97-AF65-F5344CB8AC3E}">
        <p14:creationId xmlns:p14="http://schemas.microsoft.com/office/powerpoint/2010/main" val="3384846325"/>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0"/>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核心思路</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491408" y="680413"/>
            <a:ext cx="6471634" cy="5078313"/>
          </a:xfrm>
          <a:prstGeom prst="rect">
            <a:avLst/>
          </a:prstGeom>
          <a:noFill/>
        </p:spPr>
        <p:txBody>
          <a:bodyPr wrap="square" rtlCol="0">
            <a:spAutoFit/>
          </a:bodyPr>
          <a:lstStyle/>
          <a:p>
            <a:r>
              <a:rPr lang="zh-CN" altLang="en-US" dirty="0"/>
              <a:t>放置隔板函数伪代码：</a:t>
            </a:r>
            <a:endParaRPr lang="en-US" altLang="zh-CN" dirty="0"/>
          </a:p>
          <a:p>
            <a:r>
              <a:rPr lang="zh-CN" altLang="en-US" dirty="0"/>
              <a:t>伪代码：</a:t>
            </a:r>
            <a:endParaRPr lang="en-US" altLang="zh-CN" dirty="0"/>
          </a:p>
          <a:p>
            <a:r>
              <a:rPr lang="en-US" altLang="zh-CN" dirty="0"/>
              <a:t>function </a:t>
            </a:r>
            <a:r>
              <a:rPr lang="en-US" altLang="zh-CN" dirty="0" err="1"/>
              <a:t>addFence</a:t>
            </a:r>
            <a:r>
              <a:rPr lang="en-US" altLang="zh-CN" dirty="0"/>
              <a:t>(position) </a:t>
            </a:r>
          </a:p>
          <a:p>
            <a:r>
              <a:rPr lang="en-US" altLang="zh-CN" dirty="0"/>
              <a:t>{ </a:t>
            </a:r>
          </a:p>
          <a:p>
            <a:r>
              <a:rPr lang="en-US" altLang="zh-CN" dirty="0"/>
              <a:t>	if </a:t>
            </a:r>
            <a:r>
              <a:rPr lang="en-US" altLang="zh-CN" dirty="0" err="1"/>
              <a:t>fences.contains</a:t>
            </a:r>
            <a:r>
              <a:rPr lang="en-US" altLang="zh-CN" dirty="0"/>
              <a:t>(position)//</a:t>
            </a:r>
            <a:r>
              <a:rPr lang="zh-CN" altLang="en-US" dirty="0"/>
              <a:t>挡板放置是否合法</a:t>
            </a:r>
            <a:endParaRPr lang="en-US" altLang="zh-CN" dirty="0"/>
          </a:p>
          <a:p>
            <a:r>
              <a:rPr lang="en-US" altLang="zh-CN" dirty="0"/>
              <a:t> 	{ </a:t>
            </a:r>
          </a:p>
          <a:p>
            <a:r>
              <a:rPr lang="en-US" altLang="zh-CN" dirty="0"/>
              <a:t>	if </a:t>
            </a:r>
            <a:r>
              <a:rPr lang="en-US" altLang="zh-CN" dirty="0" err="1"/>
              <a:t>checkPath</a:t>
            </a:r>
            <a:r>
              <a:rPr lang="en-US" altLang="zh-CN" dirty="0"/>
              <a:t>() //</a:t>
            </a:r>
            <a:r>
              <a:rPr lang="zh-CN" altLang="en-US" dirty="0"/>
              <a:t>是否存在路径获胜</a:t>
            </a:r>
            <a:endParaRPr lang="en-US" altLang="zh-CN" dirty="0"/>
          </a:p>
          <a:p>
            <a:r>
              <a:rPr lang="en-US" altLang="zh-CN" dirty="0"/>
              <a:t>		{</a:t>
            </a:r>
          </a:p>
          <a:p>
            <a:r>
              <a:rPr lang="en-US" altLang="zh-CN" dirty="0"/>
              <a:t>		</a:t>
            </a:r>
            <a:r>
              <a:rPr lang="en-US" altLang="zh-CN" dirty="0" err="1"/>
              <a:t>placeFence</a:t>
            </a:r>
            <a:r>
              <a:rPr lang="en-US" altLang="zh-CN" dirty="0"/>
              <a:t>(position) </a:t>
            </a:r>
          </a:p>
          <a:p>
            <a:r>
              <a:rPr lang="en-US" altLang="zh-CN" dirty="0"/>
              <a:t>		</a:t>
            </a:r>
            <a:r>
              <a:rPr lang="en-US" altLang="zh-CN" dirty="0" err="1"/>
              <a:t>updateFencesList</a:t>
            </a:r>
            <a:r>
              <a:rPr lang="en-US" altLang="zh-CN" dirty="0"/>
              <a:t>() </a:t>
            </a:r>
            <a:r>
              <a:rPr lang="zh-CN" altLang="en-US" dirty="0"/>
              <a:t>更新挡板列表</a:t>
            </a:r>
            <a:endParaRPr lang="en-US" altLang="zh-CN" dirty="0"/>
          </a:p>
          <a:p>
            <a:r>
              <a:rPr lang="en-US" altLang="zh-CN" dirty="0"/>
              <a:t>		} </a:t>
            </a:r>
          </a:p>
          <a:p>
            <a:r>
              <a:rPr lang="en-US" altLang="zh-CN" dirty="0"/>
              <a:t>	}</a:t>
            </a:r>
          </a:p>
          <a:p>
            <a:r>
              <a:rPr lang="en-US" altLang="zh-CN" dirty="0"/>
              <a:t>}</a:t>
            </a:r>
          </a:p>
          <a:p>
            <a:endParaRPr lang="en-US" altLang="zh-CN" dirty="0"/>
          </a:p>
          <a:p>
            <a:endParaRPr lang="zh-CN"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1294481344"/>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8" name="等腰三角形 17"/>
          <p:cNvSpPr/>
          <p:nvPr/>
        </p:nvSpPr>
        <p:spPr>
          <a:xfrm rot="16200000" flipH="1" flipV="1">
            <a:off x="648462" y="3008842"/>
            <a:ext cx="817625" cy="704850"/>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52317" y="-1925"/>
            <a:ext cx="25253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950297" y="2771855"/>
            <a:ext cx="1036278" cy="1107996"/>
            <a:chOff x="5373389" y="1475219"/>
            <a:chExt cx="1717458" cy="1836319"/>
          </a:xfrm>
        </p:grpSpPr>
        <p:sp>
          <p:nvSpPr>
            <p:cNvPr id="8" name="矩形 7"/>
            <p:cNvSpPr/>
            <p:nvPr/>
          </p:nvSpPr>
          <p:spPr>
            <a:xfrm>
              <a:off x="5373389" y="1689609"/>
              <a:ext cx="1440000" cy="1440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390912" y="1475219"/>
              <a:ext cx="1699935" cy="1836319"/>
            </a:xfrm>
            <a:prstGeom prst="rect">
              <a:avLst/>
            </a:prstGeom>
            <a:noFill/>
          </p:spPr>
          <p:txBody>
            <a:bodyPr wrap="square" rtlCol="0">
              <a:spAutoFit/>
            </a:bodyPr>
            <a:lstStyle/>
            <a:p>
              <a:r>
                <a:rPr lang="en-US" altLang="zh-CN" sz="6600" dirty="0">
                  <a:solidFill>
                    <a:schemeClr val="bg1"/>
                  </a:solidFill>
                  <a:latin typeface="Agency FB" panose="020B0503020202020204" pitchFamily="34" charset="0"/>
                </a:rPr>
                <a:t>03</a:t>
              </a:r>
              <a:endParaRPr lang="zh-CN" altLang="en-US" sz="6600" dirty="0">
                <a:solidFill>
                  <a:schemeClr val="bg1"/>
                </a:solidFill>
                <a:latin typeface="Agency FB" panose="020B0503020202020204" pitchFamily="34" charset="0"/>
              </a:endParaRPr>
            </a:p>
          </p:txBody>
        </p:sp>
      </p:grpSp>
      <p:sp>
        <p:nvSpPr>
          <p:cNvPr id="29" name="文本框 28"/>
          <p:cNvSpPr txBox="1"/>
          <p:nvPr/>
        </p:nvSpPr>
        <p:spPr>
          <a:xfrm>
            <a:off x="3043724" y="2827814"/>
            <a:ext cx="6744755" cy="1015663"/>
          </a:xfrm>
          <a:prstGeom prst="rect">
            <a:avLst/>
          </a:prstGeom>
          <a:noFill/>
        </p:spPr>
        <p:txBody>
          <a:bodyPr wrap="square" rtlCol="0">
            <a:spAutoFit/>
          </a:bodyPr>
          <a:lstStyle/>
          <a:p>
            <a:r>
              <a:rPr lang="zh-CN" altLang="en-US" sz="6000" b="1" dirty="0">
                <a:solidFill>
                  <a:schemeClr val="bg1"/>
                </a:solidFill>
                <a:latin typeface="Agency FB" panose="020B0503020202020204" pitchFamily="34" charset="0"/>
                <a:ea typeface="微软雅黑" panose="020B0503020204020204" pitchFamily="34" charset="-122"/>
              </a:rPr>
              <a:t>数据结构</a:t>
            </a:r>
          </a:p>
        </p:txBody>
      </p:sp>
      <p:sp>
        <p:nvSpPr>
          <p:cNvPr id="27" name="等腰三角形 26"/>
          <p:cNvSpPr/>
          <p:nvPr/>
        </p:nvSpPr>
        <p:spPr>
          <a:xfrm rot="16200000" flipH="1" flipV="1">
            <a:off x="10855207" y="376340"/>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5400000" flipV="1">
            <a:off x="11129166" y="1149630"/>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20034423" flipH="1" flipV="1">
            <a:off x="9355382" y="2521059"/>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6466204" y="5475288"/>
            <a:ext cx="753746" cy="734645"/>
            <a:chOff x="1032060" y="5022216"/>
            <a:chExt cx="753746" cy="734645"/>
          </a:xfrm>
        </p:grpSpPr>
        <p:sp>
          <p:nvSpPr>
            <p:cNvPr id="32" name="等腰三角形 3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等腰三角形 33"/>
          <p:cNvSpPr/>
          <p:nvPr/>
        </p:nvSpPr>
        <p:spPr>
          <a:xfrm rot="3050067" flipH="1" flipV="1">
            <a:off x="10599907" y="5219320"/>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6287" y="-1925"/>
            <a:ext cx="476250" cy="685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advTm="2300">
        <p14:conveyor dir="l"/>
      </p:transition>
    </mc:Choice>
    <mc:Fallback xmlns="">
      <p:transition spd="slow" advTm="23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ppt_x</p:attrName>
                                        </p:attrNameLst>
                                      </p:cBhvr>
                                      <p:tavLst>
                                        <p:tav tm="0">
                                          <p:val>
                                            <p:strVal val="#ppt_x"/>
                                          </p:val>
                                        </p:tav>
                                        <p:tav tm="100000">
                                          <p:val>
                                            <p:strVal val="#ppt_x"/>
                                          </p:val>
                                        </p:tav>
                                      </p:tavLst>
                                    </p:anim>
                                    <p:anim calcmode="lin" valueType="num">
                                      <p:cBhvr>
                                        <p:cTn id="14" dur="1000" fill="hold"/>
                                        <p:tgtEl>
                                          <p:spTgt spid="2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9" presetClass="entr" presetSubtype="0" decel="10000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anim calcmode="lin" valueType="num">
                                      <p:cBhvr>
                                        <p:cTn id="20" dur="500" fill="hold"/>
                                        <p:tgtEl>
                                          <p:spTgt spid="31"/>
                                        </p:tgtEl>
                                        <p:attrNameLst>
                                          <p:attrName>style.rotation</p:attrName>
                                        </p:attrNameLst>
                                      </p:cBhvr>
                                      <p:tavLst>
                                        <p:tav tm="0">
                                          <p:val>
                                            <p:fltVal val="360"/>
                                          </p:val>
                                        </p:tav>
                                        <p:tav tm="100000">
                                          <p:val>
                                            <p:fltVal val="0"/>
                                          </p:val>
                                        </p:tav>
                                      </p:tavLst>
                                    </p:anim>
                                    <p:animEffect transition="in" filter="fade">
                                      <p:cBhvr>
                                        <p:cTn id="21" dur="500"/>
                                        <p:tgtEl>
                                          <p:spTgt spid="31"/>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p:cTn id="24" dur="500" fill="hold"/>
                                        <p:tgtEl>
                                          <p:spTgt spid="34"/>
                                        </p:tgtEl>
                                        <p:attrNameLst>
                                          <p:attrName>ppt_w</p:attrName>
                                        </p:attrNameLst>
                                      </p:cBhvr>
                                      <p:tavLst>
                                        <p:tav tm="0">
                                          <p:val>
                                            <p:fltVal val="0"/>
                                          </p:val>
                                        </p:tav>
                                        <p:tav tm="100000">
                                          <p:val>
                                            <p:strVal val="#ppt_w"/>
                                          </p:val>
                                        </p:tav>
                                      </p:tavLst>
                                    </p:anim>
                                    <p:anim calcmode="lin" valueType="num">
                                      <p:cBhvr>
                                        <p:cTn id="25" dur="500" fill="hold"/>
                                        <p:tgtEl>
                                          <p:spTgt spid="34"/>
                                        </p:tgtEl>
                                        <p:attrNameLst>
                                          <p:attrName>ppt_h</p:attrName>
                                        </p:attrNameLst>
                                      </p:cBhvr>
                                      <p:tavLst>
                                        <p:tav tm="0">
                                          <p:val>
                                            <p:fltVal val="0"/>
                                          </p:val>
                                        </p:tav>
                                        <p:tav tm="100000">
                                          <p:val>
                                            <p:strVal val="#ppt_h"/>
                                          </p:val>
                                        </p:tav>
                                      </p:tavLst>
                                    </p:anim>
                                    <p:anim calcmode="lin" valueType="num">
                                      <p:cBhvr>
                                        <p:cTn id="26" dur="500" fill="hold"/>
                                        <p:tgtEl>
                                          <p:spTgt spid="34"/>
                                        </p:tgtEl>
                                        <p:attrNameLst>
                                          <p:attrName>style.rotation</p:attrName>
                                        </p:attrNameLst>
                                      </p:cBhvr>
                                      <p:tavLst>
                                        <p:tav tm="0">
                                          <p:val>
                                            <p:fltVal val="360"/>
                                          </p:val>
                                        </p:tav>
                                        <p:tav tm="100000">
                                          <p:val>
                                            <p:fltVal val="0"/>
                                          </p:val>
                                        </p:tav>
                                      </p:tavLst>
                                    </p:anim>
                                    <p:animEffect transition="in" filter="fade">
                                      <p:cBhvr>
                                        <p:cTn id="27" dur="500"/>
                                        <p:tgtEl>
                                          <p:spTgt spid="34"/>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 calcmode="lin" valueType="num">
                                      <p:cBhvr>
                                        <p:cTn id="32" dur="500" fill="hold"/>
                                        <p:tgtEl>
                                          <p:spTgt spid="30"/>
                                        </p:tgtEl>
                                        <p:attrNameLst>
                                          <p:attrName>style.rotation</p:attrName>
                                        </p:attrNameLst>
                                      </p:cBhvr>
                                      <p:tavLst>
                                        <p:tav tm="0">
                                          <p:val>
                                            <p:fltVal val="360"/>
                                          </p:val>
                                        </p:tav>
                                        <p:tav tm="100000">
                                          <p:val>
                                            <p:fltVal val="0"/>
                                          </p:val>
                                        </p:tav>
                                      </p:tavLst>
                                    </p:anim>
                                    <p:animEffect transition="in" filter="fade">
                                      <p:cBhvr>
                                        <p:cTn id="33" dur="500"/>
                                        <p:tgtEl>
                                          <p:spTgt spid="30"/>
                                        </p:tgtEl>
                                      </p:cBhvr>
                                    </p:animEffect>
                                  </p:childTnLst>
                                </p:cTn>
                              </p:par>
                              <p:par>
                                <p:cTn id="34" presetID="49" presetClass="entr" presetSubtype="0" decel="100000"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p:cTn id="36" dur="500" fill="hold"/>
                                        <p:tgtEl>
                                          <p:spTgt spid="28"/>
                                        </p:tgtEl>
                                        <p:attrNameLst>
                                          <p:attrName>ppt_w</p:attrName>
                                        </p:attrNameLst>
                                      </p:cBhvr>
                                      <p:tavLst>
                                        <p:tav tm="0">
                                          <p:val>
                                            <p:fltVal val="0"/>
                                          </p:val>
                                        </p:tav>
                                        <p:tav tm="100000">
                                          <p:val>
                                            <p:strVal val="#ppt_w"/>
                                          </p:val>
                                        </p:tav>
                                      </p:tavLst>
                                    </p:anim>
                                    <p:anim calcmode="lin" valueType="num">
                                      <p:cBhvr>
                                        <p:cTn id="37" dur="500" fill="hold"/>
                                        <p:tgtEl>
                                          <p:spTgt spid="28"/>
                                        </p:tgtEl>
                                        <p:attrNameLst>
                                          <p:attrName>ppt_h</p:attrName>
                                        </p:attrNameLst>
                                      </p:cBhvr>
                                      <p:tavLst>
                                        <p:tav tm="0">
                                          <p:val>
                                            <p:fltVal val="0"/>
                                          </p:val>
                                        </p:tav>
                                        <p:tav tm="100000">
                                          <p:val>
                                            <p:strVal val="#ppt_h"/>
                                          </p:val>
                                        </p:tav>
                                      </p:tavLst>
                                    </p:anim>
                                    <p:anim calcmode="lin" valueType="num">
                                      <p:cBhvr>
                                        <p:cTn id="38" dur="500" fill="hold"/>
                                        <p:tgtEl>
                                          <p:spTgt spid="28"/>
                                        </p:tgtEl>
                                        <p:attrNameLst>
                                          <p:attrName>style.rotation</p:attrName>
                                        </p:attrNameLst>
                                      </p:cBhvr>
                                      <p:tavLst>
                                        <p:tav tm="0">
                                          <p:val>
                                            <p:fltVal val="360"/>
                                          </p:val>
                                        </p:tav>
                                        <p:tav tm="100000">
                                          <p:val>
                                            <p:fltVal val="0"/>
                                          </p:val>
                                        </p:tav>
                                      </p:tavLst>
                                    </p:anim>
                                    <p:animEffect transition="in" filter="fade">
                                      <p:cBhvr>
                                        <p:cTn id="39" dur="500"/>
                                        <p:tgtEl>
                                          <p:spTgt spid="28"/>
                                        </p:tgtEl>
                                      </p:cBhvr>
                                    </p:animEffect>
                                  </p:childTnLst>
                                </p:cTn>
                              </p:par>
                              <p:par>
                                <p:cTn id="40" presetID="49" presetClass="entr" presetSubtype="0" decel="10000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 calcmode="lin" valueType="num">
                                      <p:cBhvr>
                                        <p:cTn id="44" dur="500" fill="hold"/>
                                        <p:tgtEl>
                                          <p:spTgt spid="27"/>
                                        </p:tgtEl>
                                        <p:attrNameLst>
                                          <p:attrName>style.rotation</p:attrName>
                                        </p:attrNameLst>
                                      </p:cBhvr>
                                      <p:tavLst>
                                        <p:tav tm="0">
                                          <p:val>
                                            <p:fltVal val="360"/>
                                          </p:val>
                                        </p:tav>
                                        <p:tav tm="100000">
                                          <p:val>
                                            <p:fltVal val="0"/>
                                          </p:val>
                                        </p:tav>
                                      </p:tavLst>
                                    </p:anim>
                                    <p:animEffect transition="in" filter="fade">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0" animBg="1"/>
      <p:bldP spid="28" grpId="0" animBg="1"/>
      <p:bldP spid="30" grpId="0" animBg="1"/>
      <p:bldP spid="3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41290"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数据结构</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491408" y="680413"/>
            <a:ext cx="6471634" cy="1754326"/>
          </a:xfrm>
          <a:prstGeom prst="rect">
            <a:avLst/>
          </a:prstGeom>
          <a:noFill/>
        </p:spPr>
        <p:txBody>
          <a:bodyPr wrap="square" rtlCol="0">
            <a:spAutoFit/>
          </a:bodyPr>
          <a:lstStyle/>
          <a:p>
            <a:r>
              <a:rPr lang="en-US" altLang="zh-CN" dirty="0"/>
              <a:t>struct node//BFS</a:t>
            </a:r>
            <a:r>
              <a:rPr lang="zh-CN" altLang="en-US" dirty="0"/>
              <a:t>算法计算获胜最短路径时存储遍历的位置</a:t>
            </a:r>
            <a:endParaRPr lang="en-US" altLang="zh-CN" dirty="0"/>
          </a:p>
          <a:p>
            <a:r>
              <a:rPr lang="en-US" altLang="zh-CN" dirty="0"/>
              <a:t>{</a:t>
            </a:r>
          </a:p>
          <a:p>
            <a:r>
              <a:rPr lang="en-US" altLang="zh-CN" dirty="0"/>
              <a:t>    int x , y ;//</a:t>
            </a:r>
            <a:r>
              <a:rPr lang="zh-CN" altLang="en-US" dirty="0"/>
              <a:t>坐标</a:t>
            </a:r>
          </a:p>
          <a:p>
            <a:r>
              <a:rPr lang="en-US" altLang="zh-CN" dirty="0"/>
              <a:t>    node * next ;</a:t>
            </a:r>
          </a:p>
          <a:p>
            <a:r>
              <a:rPr lang="en-US" altLang="zh-CN" dirty="0"/>
              <a:t>};</a:t>
            </a:r>
          </a:p>
          <a:p>
            <a:r>
              <a:rPr lang="en-US" altLang="zh-CN" dirty="0"/>
              <a:t>node queue[1000];//</a:t>
            </a:r>
            <a:r>
              <a:rPr lang="zh-CN" altLang="en-US" dirty="0"/>
              <a:t>队列</a:t>
            </a:r>
            <a:r>
              <a:rPr lang="en-US" altLang="zh-CN" dirty="0"/>
              <a:t>queue</a:t>
            </a:r>
            <a:r>
              <a:rPr lang="zh-CN" altLang="en-US" dirty="0"/>
              <a:t>存储坐标</a:t>
            </a:r>
          </a:p>
        </p:txBody>
      </p:sp>
    </p:spTree>
    <p:extLst>
      <p:ext uri="{BB962C8B-B14F-4D97-AF65-F5344CB8AC3E}">
        <p14:creationId xmlns:p14="http://schemas.microsoft.com/office/powerpoint/2010/main" val="289888402"/>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3298715" y="2933420"/>
            <a:ext cx="1036278" cy="1107996"/>
            <a:chOff x="5373389" y="1506791"/>
            <a:chExt cx="1717458" cy="1836319"/>
          </a:xfrm>
        </p:grpSpPr>
        <p:sp>
          <p:nvSpPr>
            <p:cNvPr id="8" name="矩形 7"/>
            <p:cNvSpPr/>
            <p:nvPr/>
          </p:nvSpPr>
          <p:spPr>
            <a:xfrm>
              <a:off x="5373389" y="1689609"/>
              <a:ext cx="1440000" cy="1440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390912" y="1506791"/>
              <a:ext cx="1699935" cy="1836319"/>
            </a:xfrm>
            <a:prstGeom prst="rect">
              <a:avLst/>
            </a:prstGeom>
            <a:noFill/>
          </p:spPr>
          <p:txBody>
            <a:bodyPr wrap="square" rtlCol="0">
              <a:spAutoFit/>
            </a:bodyPr>
            <a:lstStyle/>
            <a:p>
              <a:r>
                <a:rPr lang="en-US" altLang="zh-CN" sz="6600" dirty="0">
                  <a:solidFill>
                    <a:schemeClr val="bg1"/>
                  </a:solidFill>
                  <a:latin typeface="Agency FB" panose="020B0503020202020204" pitchFamily="34" charset="0"/>
                </a:rPr>
                <a:t>04</a:t>
              </a:r>
              <a:endParaRPr lang="zh-CN" altLang="en-US" sz="6600" dirty="0">
                <a:solidFill>
                  <a:schemeClr val="bg1"/>
                </a:solidFill>
                <a:latin typeface="Agency FB" panose="020B0503020202020204" pitchFamily="34" charset="0"/>
              </a:endParaRPr>
            </a:p>
          </p:txBody>
        </p:sp>
      </p:grpSp>
      <p:sp>
        <p:nvSpPr>
          <p:cNvPr id="29" name="文本框 28"/>
          <p:cNvSpPr txBox="1"/>
          <p:nvPr/>
        </p:nvSpPr>
        <p:spPr>
          <a:xfrm>
            <a:off x="4682024" y="2970330"/>
            <a:ext cx="6744755" cy="1015663"/>
          </a:xfrm>
          <a:prstGeom prst="rect">
            <a:avLst/>
          </a:prstGeom>
          <a:noFill/>
        </p:spPr>
        <p:txBody>
          <a:bodyPr wrap="square" rtlCol="0">
            <a:spAutoFit/>
          </a:bodyPr>
          <a:lstStyle/>
          <a:p>
            <a:r>
              <a:rPr lang="zh-CN" altLang="en-US" sz="6000" b="1" dirty="0">
                <a:solidFill>
                  <a:schemeClr val="bg1"/>
                </a:solidFill>
                <a:latin typeface="Agency FB" panose="020B0503020202020204" pitchFamily="34" charset="0"/>
                <a:ea typeface="微软雅黑" panose="020B0503020204020204" pitchFamily="34" charset="-122"/>
              </a:rPr>
              <a:t>算法加强</a:t>
            </a:r>
          </a:p>
        </p:txBody>
      </p:sp>
      <p:sp>
        <p:nvSpPr>
          <p:cNvPr id="27" name="等腰三角形 26"/>
          <p:cNvSpPr/>
          <p:nvPr/>
        </p:nvSpPr>
        <p:spPr>
          <a:xfrm rot="16200000" flipH="1" flipV="1">
            <a:off x="10855207" y="376340"/>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5400000" flipV="1">
            <a:off x="11129166" y="1149630"/>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20034423" flipH="1" flipV="1">
            <a:off x="10356540" y="2268635"/>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6466204" y="5475288"/>
            <a:ext cx="753746" cy="734645"/>
            <a:chOff x="1032060" y="5022216"/>
            <a:chExt cx="753746" cy="734645"/>
          </a:xfrm>
        </p:grpSpPr>
        <p:sp>
          <p:nvSpPr>
            <p:cNvPr id="32" name="等腰三角形 3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等腰三角形 33"/>
          <p:cNvSpPr/>
          <p:nvPr/>
        </p:nvSpPr>
        <p:spPr>
          <a:xfrm rot="3050067" flipH="1" flipV="1">
            <a:off x="10599907" y="5219320"/>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rot="18582287" flipH="1" flipV="1">
            <a:off x="2203312" y="2101561"/>
            <a:ext cx="857929" cy="866710"/>
          </a:xfrm>
          <a:prstGeom prst="triangle">
            <a:avLst>
              <a:gd name="adj" fmla="val 56936"/>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03450" y="-318646"/>
            <a:ext cx="3582606" cy="3517893"/>
            <a:chOff x="-38100" y="-52379"/>
            <a:chExt cx="3582606" cy="3517893"/>
          </a:xfrm>
        </p:grpSpPr>
        <p:sp>
          <p:nvSpPr>
            <p:cNvPr id="24" name="任意多边形 23"/>
            <p:cNvSpPr/>
            <p:nvPr/>
          </p:nvSpPr>
          <p:spPr>
            <a:xfrm>
              <a:off x="-38100" y="-31759"/>
              <a:ext cx="3582606" cy="3497273"/>
            </a:xfrm>
            <a:custGeom>
              <a:avLst/>
              <a:gdLst>
                <a:gd name="connsiteX0" fmla="*/ 3430063 w 3582606"/>
                <a:gd name="connsiteY0" fmla="*/ 0 h 3497273"/>
                <a:gd name="connsiteX1" fmla="*/ 3464693 w 3582606"/>
                <a:gd name="connsiteY1" fmla="*/ 94617 h 3497273"/>
                <a:gd name="connsiteX2" fmla="*/ 3582606 w 3582606"/>
                <a:gd name="connsiteY2" fmla="*/ 874538 h 3497273"/>
                <a:gd name="connsiteX3" fmla="*/ 959871 w 3582606"/>
                <a:gd name="connsiteY3" fmla="*/ 3497273 h 3497273"/>
                <a:gd name="connsiteX4" fmla="*/ 179950 w 3582606"/>
                <a:gd name="connsiteY4" fmla="*/ 3379360 h 3497273"/>
                <a:gd name="connsiteX5" fmla="*/ 0 w 3582606"/>
                <a:gd name="connsiteY5" fmla="*/ 3313498 h 3497273"/>
                <a:gd name="connsiteX6" fmla="*/ 0 w 3582606"/>
                <a:gd name="connsiteY6" fmla="*/ 31760 h 349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2606" h="3497273">
                  <a:moveTo>
                    <a:pt x="3430063" y="0"/>
                  </a:moveTo>
                  <a:lnTo>
                    <a:pt x="3464693" y="94617"/>
                  </a:lnTo>
                  <a:cubicBezTo>
                    <a:pt x="3541324" y="340994"/>
                    <a:pt x="3582606" y="602945"/>
                    <a:pt x="3582606" y="874538"/>
                  </a:cubicBezTo>
                  <a:cubicBezTo>
                    <a:pt x="3582606" y="2323035"/>
                    <a:pt x="2408368" y="3497273"/>
                    <a:pt x="959871" y="3497273"/>
                  </a:cubicBezTo>
                  <a:cubicBezTo>
                    <a:pt x="688278" y="3497273"/>
                    <a:pt x="426327" y="3455991"/>
                    <a:pt x="179950" y="3379360"/>
                  </a:cubicBezTo>
                  <a:lnTo>
                    <a:pt x="0" y="3313498"/>
                  </a:lnTo>
                  <a:lnTo>
                    <a:pt x="0" y="3176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38100" y="-52379"/>
              <a:ext cx="3174079" cy="3099314"/>
            </a:xfrm>
            <a:custGeom>
              <a:avLst/>
              <a:gdLst>
                <a:gd name="connsiteX0" fmla="*/ 2692656 w 3005625"/>
                <a:gd name="connsiteY0" fmla="*/ 0 h 2934828"/>
                <a:gd name="connsiteX1" fmla="*/ 2777110 w 3005625"/>
                <a:gd name="connsiteY1" fmla="*/ 139014 h 2934828"/>
                <a:gd name="connsiteX2" fmla="*/ 3005625 w 3005625"/>
                <a:gd name="connsiteY2" fmla="*/ 1041491 h 2934828"/>
                <a:gd name="connsiteX3" fmla="*/ 1112288 w 3005625"/>
                <a:gd name="connsiteY3" fmla="*/ 2934828 h 2934828"/>
                <a:gd name="connsiteX4" fmla="*/ 53705 w 3005625"/>
                <a:gd name="connsiteY4" fmla="*/ 2611476 h 2934828"/>
                <a:gd name="connsiteX5" fmla="*/ 0 w 3005625"/>
                <a:gd name="connsiteY5" fmla="*/ 2571316 h 2934828"/>
                <a:gd name="connsiteX6" fmla="*/ 0 w 3005625"/>
                <a:gd name="connsiteY6" fmla="*/ 49864 h 293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5625" h="2934828">
                  <a:moveTo>
                    <a:pt x="2692656" y="0"/>
                  </a:moveTo>
                  <a:lnTo>
                    <a:pt x="2777110" y="139014"/>
                  </a:lnTo>
                  <a:cubicBezTo>
                    <a:pt x="2922844" y="407287"/>
                    <a:pt x="3005625" y="714722"/>
                    <a:pt x="3005625" y="1041491"/>
                  </a:cubicBezTo>
                  <a:cubicBezTo>
                    <a:pt x="3005625" y="2087152"/>
                    <a:pt x="2157949" y="2934828"/>
                    <a:pt x="1112288" y="2934828"/>
                  </a:cubicBezTo>
                  <a:cubicBezTo>
                    <a:pt x="720165" y="2934828"/>
                    <a:pt x="355884" y="2815624"/>
                    <a:pt x="53705" y="2611476"/>
                  </a:cubicBezTo>
                  <a:lnTo>
                    <a:pt x="0" y="2571316"/>
                  </a:lnTo>
                  <a:lnTo>
                    <a:pt x="0" y="49864"/>
                  </a:lnTo>
                  <a:close/>
                </a:path>
              </a:pathLst>
            </a:cu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500" advTm="2300">
        <p14:window dir="vert"/>
      </p:transition>
    </mc:Choice>
    <mc:Fallback xmlns="">
      <p:transition spd="slow" advTm="23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ppt_x</p:attrName>
                                        </p:attrNameLst>
                                      </p:cBhvr>
                                      <p:tavLst>
                                        <p:tav tm="0">
                                          <p:val>
                                            <p:strVal val="#ppt_x"/>
                                          </p:val>
                                        </p:tav>
                                        <p:tav tm="100000">
                                          <p:val>
                                            <p:strVal val="#ppt_x"/>
                                          </p:val>
                                        </p:tav>
                                      </p:tavLst>
                                    </p:anim>
                                    <p:anim calcmode="lin" valueType="num">
                                      <p:cBhvr>
                                        <p:cTn id="14" dur="1000" fill="hold"/>
                                        <p:tgtEl>
                                          <p:spTgt spid="2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9" presetClass="entr" presetSubtype="0" decel="10000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anim calcmode="lin" valueType="num">
                                      <p:cBhvr>
                                        <p:cTn id="20" dur="500" fill="hold"/>
                                        <p:tgtEl>
                                          <p:spTgt spid="31"/>
                                        </p:tgtEl>
                                        <p:attrNameLst>
                                          <p:attrName>style.rotation</p:attrName>
                                        </p:attrNameLst>
                                      </p:cBhvr>
                                      <p:tavLst>
                                        <p:tav tm="0">
                                          <p:val>
                                            <p:fltVal val="360"/>
                                          </p:val>
                                        </p:tav>
                                        <p:tav tm="100000">
                                          <p:val>
                                            <p:fltVal val="0"/>
                                          </p:val>
                                        </p:tav>
                                      </p:tavLst>
                                    </p:anim>
                                    <p:animEffect transition="in" filter="fade">
                                      <p:cBhvr>
                                        <p:cTn id="21" dur="500"/>
                                        <p:tgtEl>
                                          <p:spTgt spid="31"/>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p:cTn id="24" dur="500" fill="hold"/>
                                        <p:tgtEl>
                                          <p:spTgt spid="34"/>
                                        </p:tgtEl>
                                        <p:attrNameLst>
                                          <p:attrName>ppt_w</p:attrName>
                                        </p:attrNameLst>
                                      </p:cBhvr>
                                      <p:tavLst>
                                        <p:tav tm="0">
                                          <p:val>
                                            <p:fltVal val="0"/>
                                          </p:val>
                                        </p:tav>
                                        <p:tav tm="100000">
                                          <p:val>
                                            <p:strVal val="#ppt_w"/>
                                          </p:val>
                                        </p:tav>
                                      </p:tavLst>
                                    </p:anim>
                                    <p:anim calcmode="lin" valueType="num">
                                      <p:cBhvr>
                                        <p:cTn id="25" dur="500" fill="hold"/>
                                        <p:tgtEl>
                                          <p:spTgt spid="34"/>
                                        </p:tgtEl>
                                        <p:attrNameLst>
                                          <p:attrName>ppt_h</p:attrName>
                                        </p:attrNameLst>
                                      </p:cBhvr>
                                      <p:tavLst>
                                        <p:tav tm="0">
                                          <p:val>
                                            <p:fltVal val="0"/>
                                          </p:val>
                                        </p:tav>
                                        <p:tav tm="100000">
                                          <p:val>
                                            <p:strVal val="#ppt_h"/>
                                          </p:val>
                                        </p:tav>
                                      </p:tavLst>
                                    </p:anim>
                                    <p:anim calcmode="lin" valueType="num">
                                      <p:cBhvr>
                                        <p:cTn id="26" dur="500" fill="hold"/>
                                        <p:tgtEl>
                                          <p:spTgt spid="34"/>
                                        </p:tgtEl>
                                        <p:attrNameLst>
                                          <p:attrName>style.rotation</p:attrName>
                                        </p:attrNameLst>
                                      </p:cBhvr>
                                      <p:tavLst>
                                        <p:tav tm="0">
                                          <p:val>
                                            <p:fltVal val="360"/>
                                          </p:val>
                                        </p:tav>
                                        <p:tav tm="100000">
                                          <p:val>
                                            <p:fltVal val="0"/>
                                          </p:val>
                                        </p:tav>
                                      </p:tavLst>
                                    </p:anim>
                                    <p:animEffect transition="in" filter="fade">
                                      <p:cBhvr>
                                        <p:cTn id="27" dur="500"/>
                                        <p:tgtEl>
                                          <p:spTgt spid="34"/>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 calcmode="lin" valueType="num">
                                      <p:cBhvr>
                                        <p:cTn id="32" dur="500" fill="hold"/>
                                        <p:tgtEl>
                                          <p:spTgt spid="30"/>
                                        </p:tgtEl>
                                        <p:attrNameLst>
                                          <p:attrName>style.rotation</p:attrName>
                                        </p:attrNameLst>
                                      </p:cBhvr>
                                      <p:tavLst>
                                        <p:tav tm="0">
                                          <p:val>
                                            <p:fltVal val="360"/>
                                          </p:val>
                                        </p:tav>
                                        <p:tav tm="100000">
                                          <p:val>
                                            <p:fltVal val="0"/>
                                          </p:val>
                                        </p:tav>
                                      </p:tavLst>
                                    </p:anim>
                                    <p:animEffect transition="in" filter="fade">
                                      <p:cBhvr>
                                        <p:cTn id="33" dur="500"/>
                                        <p:tgtEl>
                                          <p:spTgt spid="30"/>
                                        </p:tgtEl>
                                      </p:cBhvr>
                                    </p:animEffect>
                                  </p:childTnLst>
                                </p:cTn>
                              </p:par>
                              <p:par>
                                <p:cTn id="34" presetID="49" presetClass="entr" presetSubtype="0" decel="100000"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p:cTn id="36" dur="500" fill="hold"/>
                                        <p:tgtEl>
                                          <p:spTgt spid="28"/>
                                        </p:tgtEl>
                                        <p:attrNameLst>
                                          <p:attrName>ppt_w</p:attrName>
                                        </p:attrNameLst>
                                      </p:cBhvr>
                                      <p:tavLst>
                                        <p:tav tm="0">
                                          <p:val>
                                            <p:fltVal val="0"/>
                                          </p:val>
                                        </p:tav>
                                        <p:tav tm="100000">
                                          <p:val>
                                            <p:strVal val="#ppt_w"/>
                                          </p:val>
                                        </p:tav>
                                      </p:tavLst>
                                    </p:anim>
                                    <p:anim calcmode="lin" valueType="num">
                                      <p:cBhvr>
                                        <p:cTn id="37" dur="500" fill="hold"/>
                                        <p:tgtEl>
                                          <p:spTgt spid="28"/>
                                        </p:tgtEl>
                                        <p:attrNameLst>
                                          <p:attrName>ppt_h</p:attrName>
                                        </p:attrNameLst>
                                      </p:cBhvr>
                                      <p:tavLst>
                                        <p:tav tm="0">
                                          <p:val>
                                            <p:fltVal val="0"/>
                                          </p:val>
                                        </p:tav>
                                        <p:tav tm="100000">
                                          <p:val>
                                            <p:strVal val="#ppt_h"/>
                                          </p:val>
                                        </p:tav>
                                      </p:tavLst>
                                    </p:anim>
                                    <p:anim calcmode="lin" valueType="num">
                                      <p:cBhvr>
                                        <p:cTn id="38" dur="500" fill="hold"/>
                                        <p:tgtEl>
                                          <p:spTgt spid="28"/>
                                        </p:tgtEl>
                                        <p:attrNameLst>
                                          <p:attrName>style.rotation</p:attrName>
                                        </p:attrNameLst>
                                      </p:cBhvr>
                                      <p:tavLst>
                                        <p:tav tm="0">
                                          <p:val>
                                            <p:fltVal val="360"/>
                                          </p:val>
                                        </p:tav>
                                        <p:tav tm="100000">
                                          <p:val>
                                            <p:fltVal val="0"/>
                                          </p:val>
                                        </p:tav>
                                      </p:tavLst>
                                    </p:anim>
                                    <p:animEffect transition="in" filter="fade">
                                      <p:cBhvr>
                                        <p:cTn id="39" dur="500"/>
                                        <p:tgtEl>
                                          <p:spTgt spid="28"/>
                                        </p:tgtEl>
                                      </p:cBhvr>
                                    </p:animEffect>
                                  </p:childTnLst>
                                </p:cTn>
                              </p:par>
                              <p:par>
                                <p:cTn id="40" presetID="49" presetClass="entr" presetSubtype="0" decel="10000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 calcmode="lin" valueType="num">
                                      <p:cBhvr>
                                        <p:cTn id="44" dur="500" fill="hold"/>
                                        <p:tgtEl>
                                          <p:spTgt spid="27"/>
                                        </p:tgtEl>
                                        <p:attrNameLst>
                                          <p:attrName>style.rotation</p:attrName>
                                        </p:attrNameLst>
                                      </p:cBhvr>
                                      <p:tavLst>
                                        <p:tav tm="0">
                                          <p:val>
                                            <p:fltVal val="360"/>
                                          </p:val>
                                        </p:tav>
                                        <p:tav tm="100000">
                                          <p:val>
                                            <p:fltVal val="0"/>
                                          </p:val>
                                        </p:tav>
                                      </p:tavLst>
                                    </p:anim>
                                    <p:animEffect transition="in" filter="fade">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0" animBg="1"/>
      <p:bldP spid="28" grpId="0" animBg="1"/>
      <p:bldP spid="30"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0"/>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算法加强</a:t>
            </a:r>
          </a:p>
        </p:txBody>
      </p:sp>
      <p:sp>
        <p:nvSpPr>
          <p:cNvPr id="4" name="文本框 3">
            <a:extLst>
              <a:ext uri="{FF2B5EF4-FFF2-40B4-BE49-F238E27FC236}">
                <a16:creationId xmlns:a16="http://schemas.microsoft.com/office/drawing/2014/main" id="{FF888E44-2E3F-4FD6-ABA0-22AB844B9576}"/>
              </a:ext>
            </a:extLst>
          </p:cNvPr>
          <p:cNvSpPr txBox="1"/>
          <p:nvPr/>
        </p:nvSpPr>
        <p:spPr>
          <a:xfrm>
            <a:off x="3753318" y="177212"/>
            <a:ext cx="6471634" cy="646331"/>
          </a:xfrm>
          <a:prstGeom prst="rect">
            <a:avLst/>
          </a:prstGeom>
          <a:noFill/>
        </p:spPr>
        <p:txBody>
          <a:bodyPr wrap="square" rtlCol="0">
            <a:spAutoFit/>
          </a:bodyPr>
          <a:lstStyle/>
          <a:p>
            <a:r>
              <a:rPr lang="zh-CN" altLang="en-US" dirty="0"/>
              <a:t>可能算法：</a:t>
            </a:r>
            <a:r>
              <a:rPr lang="en-US" altLang="zh-CN" dirty="0"/>
              <a:t>Monte Carlo Tree Search</a:t>
            </a:r>
          </a:p>
          <a:p>
            <a:r>
              <a:rPr lang="zh-CN" altLang="en-US" dirty="0"/>
              <a:t>暂定搜索深度：双方</a:t>
            </a:r>
            <a:r>
              <a:rPr lang="zh-CN" altLang="en-US"/>
              <a:t>一步？</a:t>
            </a:r>
            <a:endParaRPr lang="en-US" altLang="zh-CN" dirty="0"/>
          </a:p>
        </p:txBody>
      </p:sp>
      <p:pic>
        <p:nvPicPr>
          <p:cNvPr id="3" name="图片 2">
            <a:extLst>
              <a:ext uri="{FF2B5EF4-FFF2-40B4-BE49-F238E27FC236}">
                <a16:creationId xmlns:a16="http://schemas.microsoft.com/office/drawing/2014/main" id="{95E2B0F4-3949-4A39-8009-19D21452CB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973" y="845955"/>
            <a:ext cx="11438053" cy="5985223"/>
          </a:xfrm>
          <a:prstGeom prst="rect">
            <a:avLst/>
          </a:prstGeom>
        </p:spPr>
      </p:pic>
    </p:spTree>
    <p:extLst>
      <p:ext uri="{BB962C8B-B14F-4D97-AF65-F5344CB8AC3E}">
        <p14:creationId xmlns:p14="http://schemas.microsoft.com/office/powerpoint/2010/main" val="2599031613"/>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0"/>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算法加强</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491408" y="942757"/>
            <a:ext cx="6471634" cy="5078313"/>
          </a:xfrm>
          <a:prstGeom prst="rect">
            <a:avLst/>
          </a:prstGeom>
          <a:noFill/>
        </p:spPr>
        <p:txBody>
          <a:bodyPr wrap="square" rtlCol="0">
            <a:spAutoFit/>
          </a:bodyPr>
          <a:lstStyle/>
          <a:p>
            <a:r>
              <a:rPr lang="en-US" altLang="zh-CN" dirty="0"/>
              <a:t>Detailed steps:</a:t>
            </a:r>
          </a:p>
          <a:p>
            <a:endParaRPr lang="en-US" altLang="zh-CN" dirty="0"/>
          </a:p>
          <a:p>
            <a:pPr marL="342900" indent="-342900">
              <a:buAutoNum type="arabicPeriod"/>
            </a:pPr>
            <a:r>
              <a:rPr lang="en-US" altLang="zh-CN" dirty="0"/>
              <a:t>Selection: In this initial phase, the algorithm starts with a root node and selects a child node such that it picks the node with maximum win rate. In order to make sure that each node is given a fair chance to be selected and to balance the situation between exploration and exploitation, use UCT , which ensures that agent will play promising branches more often than their counterparts, but will also sometimes explore new options to ﬁnd a better node, if exists. It selects the best node of the entire generated tree, traverses down the tree and selects a leaf node.</a:t>
            </a:r>
          </a:p>
          <a:p>
            <a:pPr marL="342900" indent="-342900">
              <a:buAutoNum type="arabicPeriod"/>
            </a:pPr>
            <a:endParaRPr lang="en-US" altLang="zh-CN" dirty="0"/>
          </a:p>
          <a:p>
            <a:pPr marL="342900" indent="-342900">
              <a:buAutoNum type="arabicPeriod"/>
            </a:pPr>
            <a:endParaRPr lang="en-US" altLang="zh-CN" dirty="0"/>
          </a:p>
          <a:p>
            <a:pPr marL="342900" indent="-342900">
              <a:buAutoNum type="arabicPeriod"/>
            </a:pPr>
            <a:endParaRPr lang="en-US" altLang="zh-CN" dirty="0"/>
          </a:p>
          <a:p>
            <a:pPr marL="342900" indent="-342900">
              <a:buAutoNum type="arabicPeriod"/>
            </a:pPr>
            <a:r>
              <a:rPr lang="en-US" altLang="zh-CN" dirty="0"/>
              <a:t> Expansion: When it can no longer apply UCT to ﬁnd the successor node, it expands the game tree by generating all possible states from the leaf node.</a:t>
            </a:r>
          </a:p>
        </p:txBody>
      </p:sp>
    </p:spTree>
    <p:extLst>
      <p:ext uri="{BB962C8B-B14F-4D97-AF65-F5344CB8AC3E}">
        <p14:creationId xmlns:p14="http://schemas.microsoft.com/office/powerpoint/2010/main" val="3343607825"/>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1418771"/>
            <a:ext cx="12192000" cy="4020457"/>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content"/>
          <p:cNvSpPr txBox="1"/>
          <p:nvPr/>
        </p:nvSpPr>
        <p:spPr>
          <a:xfrm>
            <a:off x="64632" y="2458790"/>
            <a:ext cx="2728685" cy="1323439"/>
          </a:xfrm>
          <a:prstGeom prst="rect">
            <a:avLst/>
          </a:prstGeom>
          <a:noFill/>
        </p:spPr>
        <p:txBody>
          <a:bodyPr wrap="square" rtlCol="0">
            <a:spAutoFit/>
          </a:bodyPr>
          <a:lstStyle>
            <a:defPPr>
              <a:defRPr lang="zh-CN"/>
            </a:defPPr>
            <a:lvl1pPr>
              <a:defRPr sz="3200">
                <a:solidFill>
                  <a:schemeClr val="bg1"/>
                </a:solidFill>
                <a:latin typeface="Agency FB" panose="020B0503020202020204" pitchFamily="34" charset="0"/>
              </a:defRPr>
            </a:lvl1pPr>
          </a:lstStyle>
          <a:p>
            <a:r>
              <a:rPr lang="en-US" altLang="zh-CN" sz="8000" dirty="0"/>
              <a:t>content</a:t>
            </a:r>
            <a:endParaRPr lang="zh-CN" altLang="en-US" sz="8000" dirty="0"/>
          </a:p>
        </p:txBody>
      </p:sp>
      <p:cxnSp>
        <p:nvCxnSpPr>
          <p:cNvPr id="7" name="直接连接符 6"/>
          <p:cNvCxnSpPr/>
          <p:nvPr/>
        </p:nvCxnSpPr>
        <p:spPr>
          <a:xfrm>
            <a:off x="2927350" y="2504267"/>
            <a:ext cx="0" cy="16072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3203199" y="2260452"/>
            <a:ext cx="490610" cy="646331"/>
            <a:chOff x="3203199" y="2260452"/>
            <a:chExt cx="490610" cy="646331"/>
          </a:xfrm>
        </p:grpSpPr>
        <p:sp>
          <p:nvSpPr>
            <p:cNvPr id="10" name="矩形 9"/>
            <p:cNvSpPr/>
            <p:nvPr/>
          </p:nvSpPr>
          <p:spPr>
            <a:xfrm>
              <a:off x="3225809" y="2349618"/>
              <a:ext cx="468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3203199" y="2260452"/>
              <a:ext cx="478972" cy="646331"/>
            </a:xfrm>
            <a:prstGeom prst="rect">
              <a:avLst/>
            </a:prstGeom>
            <a:noFill/>
          </p:spPr>
          <p:txBody>
            <a:bodyPr wrap="square" rtlCol="0">
              <a:spAutoFit/>
            </a:bodyPr>
            <a:lstStyle/>
            <a:p>
              <a:r>
                <a:rPr lang="en-US" altLang="zh-CN" sz="3600" dirty="0">
                  <a:solidFill>
                    <a:schemeClr val="bg1"/>
                  </a:solidFill>
                  <a:latin typeface="Agency FB" panose="020B0503020202020204" pitchFamily="34" charset="0"/>
                </a:rPr>
                <a:t>01</a:t>
              </a:r>
              <a:endParaRPr lang="zh-CN" altLang="en-US" sz="3600" dirty="0">
                <a:solidFill>
                  <a:schemeClr val="bg1"/>
                </a:solidFill>
                <a:latin typeface="Agency FB" panose="020B0503020202020204" pitchFamily="34" charset="0"/>
              </a:endParaRPr>
            </a:p>
          </p:txBody>
        </p:sp>
      </p:grpSp>
      <p:sp>
        <p:nvSpPr>
          <p:cNvPr id="13" name="文本框 12"/>
          <p:cNvSpPr txBox="1"/>
          <p:nvPr/>
        </p:nvSpPr>
        <p:spPr>
          <a:xfrm>
            <a:off x="3757074" y="2287437"/>
            <a:ext cx="4252686" cy="584775"/>
          </a:xfrm>
          <a:prstGeom prst="rect">
            <a:avLst/>
          </a:prstGeom>
          <a:noFill/>
        </p:spPr>
        <p:txBody>
          <a:bodyPr wrap="square" rtlCol="0">
            <a:spAutoFit/>
          </a:bodyPr>
          <a:lstStyle/>
          <a:p>
            <a:r>
              <a:rPr lang="zh-CN" altLang="en-US" sz="3200" dirty="0">
                <a:solidFill>
                  <a:schemeClr val="bg1"/>
                </a:solidFill>
                <a:latin typeface="Agency FB" panose="020B0503020202020204" pitchFamily="34" charset="0"/>
              </a:rPr>
              <a:t>需求分析</a:t>
            </a:r>
          </a:p>
        </p:txBody>
      </p:sp>
      <p:grpSp>
        <p:nvGrpSpPr>
          <p:cNvPr id="3" name="组合 2"/>
          <p:cNvGrpSpPr/>
          <p:nvPr/>
        </p:nvGrpSpPr>
        <p:grpSpPr>
          <a:xfrm>
            <a:off x="7322162" y="2285166"/>
            <a:ext cx="668791" cy="646331"/>
            <a:chOff x="7322162" y="2285166"/>
            <a:chExt cx="668791" cy="646331"/>
          </a:xfrm>
        </p:grpSpPr>
        <p:sp>
          <p:nvSpPr>
            <p:cNvPr id="31" name="矩形 30"/>
            <p:cNvSpPr/>
            <p:nvPr/>
          </p:nvSpPr>
          <p:spPr>
            <a:xfrm>
              <a:off x="7359287" y="2349618"/>
              <a:ext cx="468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7322162" y="2285166"/>
              <a:ext cx="668791" cy="646331"/>
            </a:xfrm>
            <a:prstGeom prst="rect">
              <a:avLst/>
            </a:prstGeom>
            <a:noFill/>
          </p:spPr>
          <p:txBody>
            <a:bodyPr wrap="square" rtlCol="0">
              <a:spAutoFit/>
            </a:bodyPr>
            <a:lstStyle/>
            <a:p>
              <a:r>
                <a:rPr lang="en-US" altLang="zh-CN" sz="3600" dirty="0">
                  <a:solidFill>
                    <a:schemeClr val="bg1"/>
                  </a:solidFill>
                  <a:latin typeface="Agency FB" panose="020B0503020202020204" pitchFamily="34" charset="0"/>
                </a:rPr>
                <a:t>02</a:t>
              </a:r>
              <a:endParaRPr lang="zh-CN" altLang="en-US" sz="3600" dirty="0">
                <a:solidFill>
                  <a:schemeClr val="bg1"/>
                </a:solidFill>
                <a:latin typeface="Agency FB" panose="020B0503020202020204" pitchFamily="34" charset="0"/>
              </a:endParaRPr>
            </a:p>
          </p:txBody>
        </p:sp>
      </p:grpSp>
      <p:sp>
        <p:nvSpPr>
          <p:cNvPr id="33" name="文本框 32"/>
          <p:cNvSpPr txBox="1"/>
          <p:nvPr/>
        </p:nvSpPr>
        <p:spPr>
          <a:xfrm>
            <a:off x="7990953" y="2272728"/>
            <a:ext cx="4252686" cy="584775"/>
          </a:xfrm>
          <a:prstGeom prst="rect">
            <a:avLst/>
          </a:prstGeom>
          <a:noFill/>
        </p:spPr>
        <p:txBody>
          <a:bodyPr wrap="square" rtlCol="0">
            <a:spAutoFit/>
          </a:bodyPr>
          <a:lstStyle>
            <a:defPPr>
              <a:defRPr lang="zh-CN"/>
            </a:defPPr>
            <a:lvl1pPr>
              <a:defRPr sz="3200">
                <a:solidFill>
                  <a:schemeClr val="bg1"/>
                </a:solidFill>
                <a:latin typeface="Agency FB" panose="020B0503020202020204" pitchFamily="34" charset="0"/>
              </a:defRPr>
            </a:lvl1pPr>
          </a:lstStyle>
          <a:p>
            <a:r>
              <a:rPr lang="zh-CN" altLang="en-US" dirty="0"/>
              <a:t>核心思路</a:t>
            </a:r>
          </a:p>
        </p:txBody>
      </p:sp>
      <p:grpSp>
        <p:nvGrpSpPr>
          <p:cNvPr id="6" name="组合 5"/>
          <p:cNvGrpSpPr/>
          <p:nvPr/>
        </p:nvGrpSpPr>
        <p:grpSpPr>
          <a:xfrm>
            <a:off x="3174170" y="3693063"/>
            <a:ext cx="657601" cy="646331"/>
            <a:chOff x="3174170" y="3693063"/>
            <a:chExt cx="657601" cy="646331"/>
          </a:xfrm>
        </p:grpSpPr>
        <p:sp>
          <p:nvSpPr>
            <p:cNvPr id="35" name="矩形 34"/>
            <p:cNvSpPr/>
            <p:nvPr/>
          </p:nvSpPr>
          <p:spPr>
            <a:xfrm>
              <a:off x="3225809" y="3782229"/>
              <a:ext cx="468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3174170" y="3693063"/>
              <a:ext cx="657601" cy="646331"/>
            </a:xfrm>
            <a:prstGeom prst="rect">
              <a:avLst/>
            </a:prstGeom>
            <a:noFill/>
          </p:spPr>
          <p:txBody>
            <a:bodyPr wrap="square" rtlCol="0">
              <a:spAutoFit/>
            </a:bodyPr>
            <a:lstStyle/>
            <a:p>
              <a:r>
                <a:rPr lang="en-US" altLang="zh-CN" sz="3600" dirty="0">
                  <a:solidFill>
                    <a:schemeClr val="bg1"/>
                  </a:solidFill>
                  <a:latin typeface="Agency FB" panose="020B0503020202020204" pitchFamily="34" charset="0"/>
                </a:rPr>
                <a:t>03</a:t>
              </a:r>
              <a:endParaRPr lang="zh-CN" altLang="en-US" sz="3600" dirty="0">
                <a:solidFill>
                  <a:schemeClr val="bg1"/>
                </a:solidFill>
                <a:latin typeface="Agency FB" panose="020B0503020202020204" pitchFamily="34" charset="0"/>
              </a:endParaRPr>
            </a:p>
          </p:txBody>
        </p:sp>
      </p:grpSp>
      <p:sp>
        <p:nvSpPr>
          <p:cNvPr id="37" name="文本框 36"/>
          <p:cNvSpPr txBox="1"/>
          <p:nvPr/>
        </p:nvSpPr>
        <p:spPr>
          <a:xfrm>
            <a:off x="3745448" y="3735770"/>
            <a:ext cx="4252686" cy="584775"/>
          </a:xfrm>
          <a:prstGeom prst="rect">
            <a:avLst/>
          </a:prstGeom>
          <a:noFill/>
        </p:spPr>
        <p:txBody>
          <a:bodyPr wrap="square" rtlCol="0">
            <a:spAutoFit/>
          </a:bodyPr>
          <a:lstStyle>
            <a:defPPr>
              <a:defRPr lang="zh-CN"/>
            </a:defPPr>
            <a:lvl1pPr>
              <a:defRPr sz="3200">
                <a:solidFill>
                  <a:schemeClr val="bg1"/>
                </a:solidFill>
                <a:latin typeface="Agency FB" panose="020B0503020202020204" pitchFamily="34" charset="0"/>
              </a:defRPr>
            </a:lvl1pPr>
          </a:lstStyle>
          <a:p>
            <a:r>
              <a:rPr lang="zh-CN" altLang="en-US" dirty="0"/>
              <a:t>数据结构</a:t>
            </a:r>
          </a:p>
        </p:txBody>
      </p:sp>
      <p:grpSp>
        <p:nvGrpSpPr>
          <p:cNvPr id="8" name="组合 7"/>
          <p:cNvGrpSpPr/>
          <p:nvPr/>
        </p:nvGrpSpPr>
        <p:grpSpPr>
          <a:xfrm>
            <a:off x="7322163" y="3693063"/>
            <a:ext cx="668790" cy="646331"/>
            <a:chOff x="7322163" y="3693063"/>
            <a:chExt cx="668790" cy="646331"/>
          </a:xfrm>
        </p:grpSpPr>
        <p:sp>
          <p:nvSpPr>
            <p:cNvPr id="39" name="矩形 38"/>
            <p:cNvSpPr/>
            <p:nvPr/>
          </p:nvSpPr>
          <p:spPr>
            <a:xfrm>
              <a:off x="7359287" y="3782229"/>
              <a:ext cx="468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7322163" y="3693063"/>
              <a:ext cx="668790" cy="646331"/>
            </a:xfrm>
            <a:prstGeom prst="rect">
              <a:avLst/>
            </a:prstGeom>
            <a:noFill/>
          </p:spPr>
          <p:txBody>
            <a:bodyPr wrap="square" rtlCol="0">
              <a:spAutoFit/>
            </a:bodyPr>
            <a:lstStyle/>
            <a:p>
              <a:r>
                <a:rPr lang="en-US" altLang="zh-CN" sz="3600" dirty="0">
                  <a:solidFill>
                    <a:schemeClr val="bg1"/>
                  </a:solidFill>
                  <a:latin typeface="Agency FB" panose="020B0503020202020204" pitchFamily="34" charset="0"/>
                </a:rPr>
                <a:t>04</a:t>
              </a:r>
              <a:endParaRPr lang="zh-CN" altLang="en-US" sz="3600" dirty="0">
                <a:solidFill>
                  <a:schemeClr val="bg1"/>
                </a:solidFill>
                <a:latin typeface="Agency FB" panose="020B0503020202020204" pitchFamily="34" charset="0"/>
              </a:endParaRPr>
            </a:p>
          </p:txBody>
        </p:sp>
      </p:grpSp>
      <p:sp>
        <p:nvSpPr>
          <p:cNvPr id="49" name="文本框 48"/>
          <p:cNvSpPr txBox="1"/>
          <p:nvPr/>
        </p:nvSpPr>
        <p:spPr>
          <a:xfrm>
            <a:off x="7990953" y="3715518"/>
            <a:ext cx="4252686" cy="584775"/>
          </a:xfrm>
          <a:prstGeom prst="rect">
            <a:avLst/>
          </a:prstGeom>
          <a:noFill/>
        </p:spPr>
        <p:txBody>
          <a:bodyPr wrap="square" rtlCol="0">
            <a:spAutoFit/>
          </a:bodyPr>
          <a:lstStyle>
            <a:defPPr>
              <a:defRPr lang="zh-CN"/>
            </a:defPPr>
            <a:lvl1pPr>
              <a:defRPr sz="3200">
                <a:solidFill>
                  <a:schemeClr val="bg1"/>
                </a:solidFill>
                <a:latin typeface="Agency FB" panose="020B0503020202020204" pitchFamily="34" charset="0"/>
              </a:defRPr>
            </a:lvl1pPr>
          </a:lstStyle>
          <a:p>
            <a:r>
              <a:rPr lang="zh-CN" altLang="en-US" dirty="0"/>
              <a:t>算法加强</a:t>
            </a:r>
          </a:p>
        </p:txBody>
      </p:sp>
    </p:spTree>
  </p:cSld>
  <p:clrMapOvr>
    <a:masterClrMapping/>
  </p:clrMapOvr>
  <mc:AlternateContent xmlns:mc="http://schemas.openxmlformats.org/markup-compatibility/2006" xmlns:p14="http://schemas.microsoft.com/office/powerpoint/2010/main">
    <mc:Choice Requires="p14">
      <p:transition spd="slow" p14:dur="2000" advTm="7000"/>
    </mc:Choice>
    <mc:Fallback xmlns="">
      <p:transition spd="slow" advTm="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2" presetClass="entr" presetSubtype="1" fill="hold" nodeType="withEffect">
                                  <p:stCondLst>
                                    <p:cond delay="300"/>
                                  </p:stCondLst>
                                  <p:childTnLst>
                                    <p:set>
                                      <p:cBhvr>
                                        <p:cTn id="14" dur="1" fill="hold">
                                          <p:stCondLst>
                                            <p:cond delay="0"/>
                                          </p:stCondLst>
                                        </p:cTn>
                                        <p:tgtEl>
                                          <p:spTgt spid="7"/>
                                        </p:tgtEl>
                                        <p:attrNameLst>
                                          <p:attrName>style.visibility</p:attrName>
                                        </p:attrNameLst>
                                      </p:cBhvr>
                                      <p:to>
                                        <p:strVal val="visible"/>
                                      </p:to>
                                    </p:set>
                                    <p:animEffect transition="in" filter="wipe(up)">
                                      <p:cBhvr>
                                        <p:cTn id="15" dur="500"/>
                                        <p:tgtEl>
                                          <p:spTgt spid="7"/>
                                        </p:tgtEl>
                                      </p:cBhvr>
                                    </p:animEffect>
                                  </p:childTnLst>
                                </p:cTn>
                              </p:par>
                            </p:childTnLst>
                          </p:cTn>
                        </p:par>
                        <p:par>
                          <p:cTn id="16" fill="hold">
                            <p:stCondLst>
                              <p:cond delay="1000"/>
                            </p:stCondLst>
                            <p:childTnLst>
                              <p:par>
                                <p:cTn id="17" presetID="17" presetClass="entr" presetSubtype="1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strVal val="#ppt_h"/>
                                          </p:val>
                                        </p:tav>
                                        <p:tav tm="100000">
                                          <p:val>
                                            <p:strVal val="#ppt_h"/>
                                          </p:val>
                                        </p:tav>
                                      </p:tavLst>
                                    </p:anim>
                                  </p:childTnLst>
                                </p:cTn>
                              </p:par>
                            </p:childTnLst>
                          </p:cTn>
                        </p:par>
                        <p:par>
                          <p:cTn id="21" fill="hold">
                            <p:stCondLst>
                              <p:cond delay="1500"/>
                            </p:stCondLst>
                            <p:childTnLst>
                              <p:par>
                                <p:cTn id="22" presetID="42"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ppt_x</p:attrName>
                                        </p:attrNameLst>
                                      </p:cBhvr>
                                      <p:tavLst>
                                        <p:tav tm="0">
                                          <p:val>
                                            <p:strVal val="#ppt_x"/>
                                          </p:val>
                                        </p:tav>
                                        <p:tav tm="100000">
                                          <p:val>
                                            <p:strVal val="#ppt_x"/>
                                          </p:val>
                                        </p:tav>
                                      </p:tavLst>
                                    </p:anim>
                                    <p:anim calcmode="lin" valueType="num">
                                      <p:cBhvr>
                                        <p:cTn id="26" dur="750" fill="hold"/>
                                        <p:tgtEl>
                                          <p:spTgt spid="13"/>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17" presetClass="entr" presetSubtype="10" fill="hold" nodeType="after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p:cTn id="30" dur="500" fill="hold"/>
                                        <p:tgtEl>
                                          <p:spTgt spid="3"/>
                                        </p:tgtEl>
                                        <p:attrNameLst>
                                          <p:attrName>ppt_w</p:attrName>
                                        </p:attrNameLst>
                                      </p:cBhvr>
                                      <p:tavLst>
                                        <p:tav tm="0">
                                          <p:val>
                                            <p:fltVal val="0"/>
                                          </p:val>
                                        </p:tav>
                                        <p:tav tm="100000">
                                          <p:val>
                                            <p:strVal val="#ppt_w"/>
                                          </p:val>
                                        </p:tav>
                                      </p:tavLst>
                                    </p:anim>
                                    <p:anim calcmode="lin" valueType="num">
                                      <p:cBhvr>
                                        <p:cTn id="31" dur="500" fill="hold"/>
                                        <p:tgtEl>
                                          <p:spTgt spid="3"/>
                                        </p:tgtEl>
                                        <p:attrNameLst>
                                          <p:attrName>ppt_h</p:attrName>
                                        </p:attrNameLst>
                                      </p:cBhvr>
                                      <p:tavLst>
                                        <p:tav tm="0">
                                          <p:val>
                                            <p:strVal val="#ppt_h"/>
                                          </p:val>
                                        </p:tav>
                                        <p:tav tm="100000">
                                          <p:val>
                                            <p:strVal val="#ppt_h"/>
                                          </p:val>
                                        </p:tav>
                                      </p:tavLst>
                                    </p:anim>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750"/>
                                        <p:tgtEl>
                                          <p:spTgt spid="33"/>
                                        </p:tgtEl>
                                      </p:cBhvr>
                                    </p:animEffect>
                                    <p:anim calcmode="lin" valueType="num">
                                      <p:cBhvr>
                                        <p:cTn id="36" dur="750" fill="hold"/>
                                        <p:tgtEl>
                                          <p:spTgt spid="33"/>
                                        </p:tgtEl>
                                        <p:attrNameLst>
                                          <p:attrName>ppt_x</p:attrName>
                                        </p:attrNameLst>
                                      </p:cBhvr>
                                      <p:tavLst>
                                        <p:tav tm="0">
                                          <p:val>
                                            <p:strVal val="#ppt_x"/>
                                          </p:val>
                                        </p:tav>
                                        <p:tav tm="100000">
                                          <p:val>
                                            <p:strVal val="#ppt_x"/>
                                          </p:val>
                                        </p:tav>
                                      </p:tavLst>
                                    </p:anim>
                                    <p:anim calcmode="lin" valueType="num">
                                      <p:cBhvr>
                                        <p:cTn id="37" dur="750" fill="hold"/>
                                        <p:tgtEl>
                                          <p:spTgt spid="33"/>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17" presetClass="entr" presetSubtype="10"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strVal val="#ppt_h"/>
                                          </p:val>
                                        </p:tav>
                                        <p:tav tm="100000">
                                          <p:val>
                                            <p:strVal val="#ppt_h"/>
                                          </p:val>
                                        </p:tav>
                                      </p:tavLst>
                                    </p:anim>
                                  </p:childTnLst>
                                </p:cTn>
                              </p:par>
                            </p:childTnLst>
                          </p:cTn>
                        </p:par>
                        <p:par>
                          <p:cTn id="43" fill="hold">
                            <p:stCondLst>
                              <p:cond delay="4500"/>
                            </p:stCondLst>
                            <p:childTnLst>
                              <p:par>
                                <p:cTn id="44" presetID="42" presetClass="entr" presetSubtype="0" fill="hold" grpId="0" nodeType="after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750"/>
                                        <p:tgtEl>
                                          <p:spTgt spid="37"/>
                                        </p:tgtEl>
                                      </p:cBhvr>
                                    </p:animEffect>
                                    <p:anim calcmode="lin" valueType="num">
                                      <p:cBhvr>
                                        <p:cTn id="47" dur="750" fill="hold"/>
                                        <p:tgtEl>
                                          <p:spTgt spid="37"/>
                                        </p:tgtEl>
                                        <p:attrNameLst>
                                          <p:attrName>ppt_x</p:attrName>
                                        </p:attrNameLst>
                                      </p:cBhvr>
                                      <p:tavLst>
                                        <p:tav tm="0">
                                          <p:val>
                                            <p:strVal val="#ppt_x"/>
                                          </p:val>
                                        </p:tav>
                                        <p:tav tm="100000">
                                          <p:val>
                                            <p:strVal val="#ppt_x"/>
                                          </p:val>
                                        </p:tav>
                                      </p:tavLst>
                                    </p:anim>
                                    <p:anim calcmode="lin" valueType="num">
                                      <p:cBhvr>
                                        <p:cTn id="48" dur="750" fill="hold"/>
                                        <p:tgtEl>
                                          <p:spTgt spid="37"/>
                                        </p:tgtEl>
                                        <p:attrNameLst>
                                          <p:attrName>ppt_y</p:attrName>
                                        </p:attrNameLst>
                                      </p:cBhvr>
                                      <p:tavLst>
                                        <p:tav tm="0">
                                          <p:val>
                                            <p:strVal val="#ppt_y+.1"/>
                                          </p:val>
                                        </p:tav>
                                        <p:tav tm="100000">
                                          <p:val>
                                            <p:strVal val="#ppt_y"/>
                                          </p:val>
                                        </p:tav>
                                      </p:tavLst>
                                    </p:anim>
                                  </p:childTnLst>
                                </p:cTn>
                              </p:par>
                            </p:childTnLst>
                          </p:cTn>
                        </p:par>
                        <p:par>
                          <p:cTn id="49" fill="hold">
                            <p:stCondLst>
                              <p:cond delay="5500"/>
                            </p:stCondLst>
                            <p:childTnLst>
                              <p:par>
                                <p:cTn id="50" presetID="17" presetClass="entr" presetSubtype="10"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500" fill="hold"/>
                                        <p:tgtEl>
                                          <p:spTgt spid="8"/>
                                        </p:tgtEl>
                                        <p:attrNameLst>
                                          <p:attrName>ppt_w</p:attrName>
                                        </p:attrNameLst>
                                      </p:cBhvr>
                                      <p:tavLst>
                                        <p:tav tm="0">
                                          <p:val>
                                            <p:fltVal val="0"/>
                                          </p:val>
                                        </p:tav>
                                        <p:tav tm="100000">
                                          <p:val>
                                            <p:strVal val="#ppt_w"/>
                                          </p:val>
                                        </p:tav>
                                      </p:tavLst>
                                    </p:anim>
                                    <p:anim calcmode="lin" valueType="num">
                                      <p:cBhvr>
                                        <p:cTn id="53" dur="500" fill="hold"/>
                                        <p:tgtEl>
                                          <p:spTgt spid="8"/>
                                        </p:tgtEl>
                                        <p:attrNameLst>
                                          <p:attrName>ppt_h</p:attrName>
                                        </p:attrNameLst>
                                      </p:cBhvr>
                                      <p:tavLst>
                                        <p:tav tm="0">
                                          <p:val>
                                            <p:strVal val="#ppt_h"/>
                                          </p:val>
                                        </p:tav>
                                        <p:tav tm="100000">
                                          <p:val>
                                            <p:strVal val="#ppt_h"/>
                                          </p:val>
                                        </p:tav>
                                      </p:tavLst>
                                    </p:anim>
                                  </p:childTnLst>
                                </p:cTn>
                              </p:par>
                            </p:childTnLst>
                          </p:cTn>
                        </p:par>
                        <p:par>
                          <p:cTn id="54" fill="hold">
                            <p:stCondLst>
                              <p:cond delay="6000"/>
                            </p:stCondLst>
                            <p:childTnLst>
                              <p:par>
                                <p:cTn id="55" presetID="42" presetClass="entr" presetSubtype="0" fill="hold" grpId="0"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fade">
                                      <p:cBhvr>
                                        <p:cTn id="57" dur="750"/>
                                        <p:tgtEl>
                                          <p:spTgt spid="49"/>
                                        </p:tgtEl>
                                      </p:cBhvr>
                                    </p:animEffect>
                                    <p:anim calcmode="lin" valueType="num">
                                      <p:cBhvr>
                                        <p:cTn id="58" dur="750" fill="hold"/>
                                        <p:tgtEl>
                                          <p:spTgt spid="49"/>
                                        </p:tgtEl>
                                        <p:attrNameLst>
                                          <p:attrName>ppt_x</p:attrName>
                                        </p:attrNameLst>
                                      </p:cBhvr>
                                      <p:tavLst>
                                        <p:tav tm="0">
                                          <p:val>
                                            <p:strVal val="#ppt_x"/>
                                          </p:val>
                                        </p:tav>
                                        <p:tav tm="100000">
                                          <p:val>
                                            <p:strVal val="#ppt_x"/>
                                          </p:val>
                                        </p:tav>
                                      </p:tavLst>
                                    </p:anim>
                                    <p:anim calcmode="lin" valueType="num">
                                      <p:cBhvr>
                                        <p:cTn id="59" dur="750" fill="hold"/>
                                        <p:tgtEl>
                                          <p:spTgt spid="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13" grpId="0"/>
      <p:bldP spid="33" grpId="0"/>
      <p:bldP spid="37" grpId="0"/>
      <p:bldP spid="4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0"/>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算法加强</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491408" y="942757"/>
            <a:ext cx="6471634" cy="5355312"/>
          </a:xfrm>
          <a:prstGeom prst="rect">
            <a:avLst/>
          </a:prstGeom>
          <a:noFill/>
        </p:spPr>
        <p:txBody>
          <a:bodyPr wrap="square" rtlCol="0">
            <a:spAutoFit/>
          </a:bodyPr>
          <a:lstStyle/>
          <a:p>
            <a:r>
              <a:rPr lang="en-US" altLang="zh-CN" dirty="0"/>
              <a:t>Detailed steps:</a:t>
            </a:r>
          </a:p>
          <a:p>
            <a:endParaRPr lang="en-US" altLang="zh-CN" dirty="0"/>
          </a:p>
          <a:p>
            <a:r>
              <a:rPr lang="en-US" altLang="zh-CN" dirty="0"/>
              <a:t>3. Simulation: After expansion phase, the algorithm picks a node randomly and it simulates the game for </a:t>
            </a:r>
            <a:r>
              <a:rPr lang="en-US" altLang="zh-CN" dirty="0">
                <a:solidFill>
                  <a:srgbClr val="FF0000"/>
                </a:solidFill>
              </a:rPr>
              <a:t>1 step.</a:t>
            </a:r>
          </a:p>
          <a:p>
            <a:endParaRPr lang="en-US" altLang="zh-CN" dirty="0">
              <a:solidFill>
                <a:srgbClr val="FF0000"/>
              </a:solidFill>
            </a:endParaRPr>
          </a:p>
          <a:p>
            <a:endParaRPr lang="en-US" altLang="zh-CN" dirty="0">
              <a:solidFill>
                <a:srgbClr val="FF0000"/>
              </a:solidFill>
            </a:endParaRPr>
          </a:p>
          <a:p>
            <a:endParaRPr lang="en-US" altLang="zh-CN" dirty="0">
              <a:solidFill>
                <a:srgbClr val="FF0000"/>
              </a:solidFill>
            </a:endParaRPr>
          </a:p>
          <a:p>
            <a:endParaRPr lang="en-US" altLang="zh-CN" dirty="0">
              <a:solidFill>
                <a:srgbClr val="FF0000"/>
              </a:solidFill>
            </a:endParaRPr>
          </a:p>
          <a:p>
            <a:endParaRPr lang="en-US" altLang="zh-CN" dirty="0">
              <a:solidFill>
                <a:srgbClr val="FF0000"/>
              </a:solidFill>
            </a:endParaRPr>
          </a:p>
          <a:p>
            <a:r>
              <a:rPr lang="en-US" altLang="zh-CN" dirty="0"/>
              <a:t>4. Backpropagation: This last phase consists of updating the nodes according to the result of the simulation. It evaluates the state to ﬁgure out which player has won and traverses upwards to the root incrementing visit counts and win scores, i.e. a count of if the player of that position has won, of each node visited.</a:t>
            </a:r>
          </a:p>
          <a:p>
            <a:endParaRPr lang="en-US" altLang="zh-CN" dirty="0"/>
          </a:p>
          <a:p>
            <a:pPr marL="342900" indent="-342900">
              <a:buAutoNum type="arabicPeriod"/>
            </a:pPr>
            <a:endParaRPr lang="en-US" altLang="zh-CN" dirty="0"/>
          </a:p>
          <a:p>
            <a:pPr marL="342900" indent="-342900">
              <a:buAutoNum type="arabicPeriod"/>
            </a:pPr>
            <a:endParaRPr lang="en-US" altLang="zh-CN" dirty="0"/>
          </a:p>
          <a:p>
            <a:endParaRPr lang="en-US" altLang="zh-CN" dirty="0"/>
          </a:p>
        </p:txBody>
      </p:sp>
    </p:spTree>
    <p:extLst>
      <p:ext uri="{BB962C8B-B14F-4D97-AF65-F5344CB8AC3E}">
        <p14:creationId xmlns:p14="http://schemas.microsoft.com/office/powerpoint/2010/main" val="1378305073"/>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flipH="1">
            <a:off x="2752319" y="0"/>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flipV="1">
            <a:off x="2752319"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3753318"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5004880"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4500609" y="492773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048506"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算法加强</a:t>
            </a:r>
          </a:p>
        </p:txBody>
      </p:sp>
      <p:sp>
        <p:nvSpPr>
          <p:cNvPr id="4" name="文本框 3">
            <a:extLst>
              <a:ext uri="{FF2B5EF4-FFF2-40B4-BE49-F238E27FC236}">
                <a16:creationId xmlns:a16="http://schemas.microsoft.com/office/drawing/2014/main" id="{FF888E44-2E3F-4FD6-ABA0-22AB844B9576}"/>
              </a:ext>
            </a:extLst>
          </p:cNvPr>
          <p:cNvSpPr txBox="1"/>
          <p:nvPr/>
        </p:nvSpPr>
        <p:spPr>
          <a:xfrm>
            <a:off x="5054958" y="942757"/>
            <a:ext cx="6908084" cy="4801314"/>
          </a:xfrm>
          <a:prstGeom prst="rect">
            <a:avLst/>
          </a:prstGeom>
          <a:noFill/>
        </p:spPr>
        <p:txBody>
          <a:bodyPr wrap="square" rtlCol="0">
            <a:spAutoFit/>
          </a:bodyPr>
          <a:lstStyle/>
          <a:p>
            <a:r>
              <a:rPr lang="zh-CN" altLang="en-US" dirty="0"/>
              <a:t>伪代码：</a:t>
            </a:r>
            <a:endParaRPr lang="en-US" altLang="zh-CN" dirty="0"/>
          </a:p>
          <a:p>
            <a:r>
              <a:rPr lang="en-US" altLang="zh-CN" dirty="0"/>
              <a:t>function </a:t>
            </a:r>
            <a:r>
              <a:rPr lang="en-US" altLang="zh-CN" dirty="0" err="1"/>
              <a:t>findNextMove</a:t>
            </a:r>
            <a:r>
              <a:rPr lang="en-US" altLang="zh-CN" dirty="0"/>
              <a:t>() </a:t>
            </a:r>
          </a:p>
          <a:p>
            <a:r>
              <a:rPr lang="en-US" altLang="zh-CN" dirty="0"/>
              <a:t>{</a:t>
            </a:r>
          </a:p>
          <a:p>
            <a:r>
              <a:rPr lang="en-US" altLang="zh-CN" dirty="0"/>
              <a:t> 	while simulations &lt; </a:t>
            </a:r>
            <a:r>
              <a:rPr lang="en-US" altLang="zh-CN" dirty="0" err="1"/>
              <a:t>max_simulations</a:t>
            </a:r>
            <a:r>
              <a:rPr lang="en-US" altLang="zh-CN" dirty="0"/>
              <a:t>//</a:t>
            </a:r>
            <a:r>
              <a:rPr lang="zh-CN" altLang="en-US" dirty="0"/>
              <a:t>限定模拟次数</a:t>
            </a:r>
            <a:endParaRPr lang="en-US" altLang="zh-CN" dirty="0"/>
          </a:p>
          <a:p>
            <a:r>
              <a:rPr lang="en-US" altLang="zh-CN" dirty="0"/>
              <a:t> 	{ </a:t>
            </a:r>
          </a:p>
          <a:p>
            <a:r>
              <a:rPr lang="en-US" altLang="zh-CN" dirty="0"/>
              <a:t>	node = </a:t>
            </a:r>
            <a:r>
              <a:rPr lang="en-US" altLang="zh-CN" dirty="0" err="1"/>
              <a:t>selectPromisingNode</a:t>
            </a:r>
            <a:r>
              <a:rPr lang="en-US" altLang="zh-CN" dirty="0"/>
              <a:t>() //</a:t>
            </a:r>
            <a:r>
              <a:rPr lang="zh-CN" altLang="en-US" dirty="0"/>
              <a:t>选择模拟节点</a:t>
            </a:r>
            <a:endParaRPr lang="en-US" altLang="zh-CN" dirty="0"/>
          </a:p>
          <a:p>
            <a:r>
              <a:rPr lang="en-US" altLang="zh-CN" dirty="0"/>
              <a:t>	</a:t>
            </a:r>
            <a:r>
              <a:rPr lang="en-US" altLang="zh-CN" dirty="0" err="1"/>
              <a:t>nodeToExplore</a:t>
            </a:r>
            <a:r>
              <a:rPr lang="en-US" altLang="zh-CN" dirty="0"/>
              <a:t> = </a:t>
            </a:r>
            <a:r>
              <a:rPr lang="en-US" altLang="zh-CN" dirty="0" err="1"/>
              <a:t>expandNode</a:t>
            </a:r>
            <a:r>
              <a:rPr lang="en-US" altLang="zh-CN" dirty="0"/>
              <a:t>(node) //</a:t>
            </a:r>
            <a:r>
              <a:rPr lang="zh-CN" altLang="en-US" dirty="0"/>
              <a:t>扩展模拟节点</a:t>
            </a:r>
            <a:endParaRPr lang="en-US" altLang="zh-CN" dirty="0"/>
          </a:p>
          <a:p>
            <a:r>
              <a:rPr lang="en-US" altLang="zh-CN" dirty="0"/>
              <a:t>	</a:t>
            </a:r>
            <a:r>
              <a:rPr lang="en-US" altLang="zh-CN" dirty="0" err="1"/>
              <a:t>playoutResult</a:t>
            </a:r>
            <a:r>
              <a:rPr lang="en-US" altLang="zh-CN" dirty="0"/>
              <a:t> = 	</a:t>
            </a:r>
            <a:r>
              <a:rPr lang="en-US" altLang="zh-CN" dirty="0" err="1"/>
              <a:t>simulateRandomPlayouts</a:t>
            </a:r>
            <a:r>
              <a:rPr lang="en-US" altLang="zh-CN" dirty="0"/>
              <a:t>(</a:t>
            </a:r>
            <a:r>
              <a:rPr lang="en-US" altLang="zh-CN" dirty="0" err="1"/>
              <a:t>nodeToExplore</a:t>
            </a:r>
            <a:r>
              <a:rPr lang="en-US" altLang="zh-CN" dirty="0"/>
              <a:t>)//</a:t>
            </a:r>
            <a:r>
              <a:rPr lang="zh-CN" altLang="en-US" dirty="0"/>
              <a:t>模拟得出结果</a:t>
            </a:r>
            <a:r>
              <a:rPr lang="en-US" altLang="zh-CN" dirty="0"/>
              <a:t> 	</a:t>
            </a:r>
            <a:r>
              <a:rPr lang="en-US" altLang="zh-CN" dirty="0" err="1"/>
              <a:t>backResult</a:t>
            </a:r>
            <a:r>
              <a:rPr lang="en-US" altLang="zh-CN" dirty="0"/>
              <a:t>(</a:t>
            </a:r>
            <a:r>
              <a:rPr lang="en-US" altLang="zh-CN" dirty="0" err="1"/>
              <a:t>playoutResult</a:t>
            </a:r>
            <a:r>
              <a:rPr lang="en-US" altLang="zh-CN" dirty="0"/>
              <a:t>) //</a:t>
            </a:r>
            <a:r>
              <a:rPr lang="zh-CN" altLang="en-US" dirty="0"/>
              <a:t>储存模拟结果</a:t>
            </a:r>
            <a:endParaRPr lang="en-US" altLang="zh-CN" dirty="0"/>
          </a:p>
          <a:p>
            <a:r>
              <a:rPr lang="en-US" altLang="zh-CN" dirty="0"/>
              <a:t>	++simulations</a:t>
            </a:r>
          </a:p>
          <a:p>
            <a:r>
              <a:rPr lang="en-US" altLang="zh-CN" dirty="0"/>
              <a:t> } </a:t>
            </a:r>
          </a:p>
          <a:p>
            <a:r>
              <a:rPr lang="en-US" altLang="zh-CN" dirty="0"/>
              <a:t>return </a:t>
            </a:r>
            <a:r>
              <a:rPr lang="en-US" altLang="zh-CN" dirty="0" err="1"/>
              <a:t>root.getChildrenWithMaxScore</a:t>
            </a:r>
            <a:r>
              <a:rPr lang="en-US" altLang="zh-CN" dirty="0"/>
              <a:t>()//</a:t>
            </a:r>
            <a:r>
              <a:rPr lang="zh-CN" altLang="en-US" dirty="0"/>
              <a:t>返回模拟出的最佳节点</a:t>
            </a:r>
            <a:endParaRPr lang="en-US" altLang="zh-CN" dirty="0"/>
          </a:p>
          <a:p>
            <a:r>
              <a:rPr lang="en-US" altLang="zh-CN" dirty="0"/>
              <a:t> }</a:t>
            </a:r>
          </a:p>
          <a:p>
            <a:endParaRPr lang="en-US" altLang="zh-CN" dirty="0"/>
          </a:p>
          <a:p>
            <a:pPr marL="342900" indent="-342900">
              <a:buAutoNum type="arabicPeriod"/>
            </a:pPr>
            <a:endParaRPr lang="en-US" altLang="zh-CN" dirty="0"/>
          </a:p>
          <a:p>
            <a:endParaRPr lang="en-US" altLang="zh-CN" dirty="0"/>
          </a:p>
        </p:txBody>
      </p:sp>
    </p:spTree>
    <p:extLst>
      <p:ext uri="{BB962C8B-B14F-4D97-AF65-F5344CB8AC3E}">
        <p14:creationId xmlns:p14="http://schemas.microsoft.com/office/powerpoint/2010/main" val="2238167768"/>
      </p:ext>
    </p:extLst>
  </p:cSld>
  <p:clrMapOvr>
    <a:masterClrMapping/>
  </p:clrMapOvr>
  <p:transition spd="slow"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0-#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rot="1320000">
            <a:off x="3597399" y="666070"/>
            <a:ext cx="5374594" cy="4630173"/>
            <a:chOff x="3404893" y="666070"/>
            <a:chExt cx="5374594" cy="4630173"/>
          </a:xfrm>
        </p:grpSpPr>
        <p:sp>
          <p:nvSpPr>
            <p:cNvPr id="2" name="等腰三角形 1"/>
            <p:cNvSpPr/>
            <p:nvPr/>
          </p:nvSpPr>
          <p:spPr>
            <a:xfrm>
              <a:off x="3466513" y="704830"/>
              <a:ext cx="5258974" cy="4533598"/>
            </a:xfrm>
            <a:prstGeom prst="triangl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6049620" y="666070"/>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3404893" y="5188243"/>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8671487" y="5188243"/>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4034971" y="1530614"/>
            <a:ext cx="4122058" cy="4122058"/>
            <a:chOff x="4034971" y="1530614"/>
            <a:chExt cx="4122058" cy="4122058"/>
          </a:xfrm>
        </p:grpSpPr>
        <p:sp>
          <p:nvSpPr>
            <p:cNvPr id="29" name="椭圆 28"/>
            <p:cNvSpPr/>
            <p:nvPr/>
          </p:nvSpPr>
          <p:spPr>
            <a:xfrm>
              <a:off x="4034971" y="1530614"/>
              <a:ext cx="4122058" cy="4122058"/>
            </a:xfrm>
            <a:prstGeom prst="ellipse">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228399" y="2436084"/>
              <a:ext cx="2017486" cy="1323439"/>
            </a:xfrm>
            <a:prstGeom prst="rect">
              <a:avLst/>
            </a:prstGeom>
            <a:noFill/>
          </p:spPr>
          <p:txBody>
            <a:bodyPr wrap="square" rtlCol="0">
              <a:spAutoFit/>
            </a:bodyPr>
            <a:lstStyle/>
            <a:p>
              <a:endParaRPr lang="zh-CN" altLang="en-US" sz="8000" dirty="0">
                <a:solidFill>
                  <a:schemeClr val="bg1"/>
                </a:solidFill>
                <a:latin typeface="Agency FB" panose="020B0503020202020204" pitchFamily="34" charset="0"/>
              </a:endParaRPr>
            </a:p>
          </p:txBody>
        </p:sp>
        <p:sp>
          <p:nvSpPr>
            <p:cNvPr id="28" name="文本框 27"/>
            <p:cNvSpPr txBox="1"/>
            <p:nvPr/>
          </p:nvSpPr>
          <p:spPr>
            <a:xfrm>
              <a:off x="4515375" y="2991478"/>
              <a:ext cx="3161250" cy="1200329"/>
            </a:xfrm>
            <a:prstGeom prst="rect">
              <a:avLst/>
            </a:prstGeom>
            <a:noFill/>
          </p:spPr>
          <p:txBody>
            <a:bodyPr wrap="square" rtlCol="0">
              <a:spAutoFit/>
            </a:bodyPr>
            <a:lstStyle/>
            <a:p>
              <a:r>
                <a:rPr lang="en-US" altLang="zh-CN" sz="7200" dirty="0">
                  <a:solidFill>
                    <a:schemeClr val="bg1"/>
                  </a:solidFill>
                  <a:latin typeface="+mj-lt"/>
                  <a:ea typeface="方正兰亭粗黑_GBK" panose="02000000000000000000" pitchFamily="2" charset="-122"/>
                </a:rPr>
                <a:t>Thank You</a:t>
              </a:r>
              <a:endParaRPr lang="zh-CN" altLang="en-US" sz="7200" dirty="0">
                <a:solidFill>
                  <a:schemeClr val="bg1"/>
                </a:solidFill>
                <a:latin typeface="+mj-lt"/>
                <a:ea typeface="方正兰亭粗黑_GBK" panose="02000000000000000000" pitchFamily="2" charset="-122"/>
              </a:endParaRPr>
            </a:p>
          </p:txBody>
        </p:sp>
      </p:grpSp>
      <p:grpSp>
        <p:nvGrpSpPr>
          <p:cNvPr id="5" name="组合 4"/>
          <p:cNvGrpSpPr/>
          <p:nvPr/>
        </p:nvGrpSpPr>
        <p:grpSpPr>
          <a:xfrm>
            <a:off x="1032060" y="5022216"/>
            <a:ext cx="753746" cy="734645"/>
            <a:chOff x="1032060" y="5022216"/>
            <a:chExt cx="753746" cy="734645"/>
          </a:xfrm>
        </p:grpSpPr>
        <p:sp>
          <p:nvSpPr>
            <p:cNvPr id="42" name="等腰三角形 4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等腰三角形 4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等腰三角形 43"/>
          <p:cNvSpPr/>
          <p:nvPr/>
        </p:nvSpPr>
        <p:spPr>
          <a:xfrm rot="16200000" flipH="1" flipV="1">
            <a:off x="10561436" y="2089522"/>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等腰三角形 44"/>
          <p:cNvSpPr/>
          <p:nvPr/>
        </p:nvSpPr>
        <p:spPr>
          <a:xfrm rot="5400000" flipV="1">
            <a:off x="10835395" y="2837059"/>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等腰三角形 45"/>
          <p:cNvSpPr/>
          <p:nvPr/>
        </p:nvSpPr>
        <p:spPr>
          <a:xfrm rot="20034423" flipH="1" flipV="1">
            <a:off x="10265617" y="3528425"/>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等腰三角形 46"/>
          <p:cNvSpPr/>
          <p:nvPr/>
        </p:nvSpPr>
        <p:spPr>
          <a:xfrm rot="3050067" flipH="1" flipV="1">
            <a:off x="1101977" y="3288413"/>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600" fill="hold"/>
                                        <p:tgtEl>
                                          <p:spTgt spid="6"/>
                                        </p:tgtEl>
                                        <p:attrNameLst>
                                          <p:attrName>ppt_w</p:attrName>
                                        </p:attrNameLst>
                                      </p:cBhvr>
                                      <p:tavLst>
                                        <p:tav tm="0">
                                          <p:val>
                                            <p:fltVal val="0"/>
                                          </p:val>
                                        </p:tav>
                                        <p:tav tm="100000">
                                          <p:val>
                                            <p:strVal val="#ppt_w"/>
                                          </p:val>
                                        </p:tav>
                                      </p:tavLst>
                                    </p:anim>
                                    <p:anim calcmode="lin" valueType="num">
                                      <p:cBhvr>
                                        <p:cTn id="8" dur="600" fill="hold"/>
                                        <p:tgtEl>
                                          <p:spTgt spid="6"/>
                                        </p:tgtEl>
                                        <p:attrNameLst>
                                          <p:attrName>ppt_h</p:attrName>
                                        </p:attrNameLst>
                                      </p:cBhvr>
                                      <p:tavLst>
                                        <p:tav tm="0">
                                          <p:val>
                                            <p:fltVal val="0"/>
                                          </p:val>
                                        </p:tav>
                                        <p:tav tm="100000">
                                          <p:val>
                                            <p:strVal val="#ppt_h"/>
                                          </p:val>
                                        </p:tav>
                                      </p:tavLst>
                                    </p:anim>
                                    <p:animEffect transition="in" filter="fade">
                                      <p:cBhvr>
                                        <p:cTn id="9" dur="600"/>
                                        <p:tgtEl>
                                          <p:spTgt spid="6"/>
                                        </p:tgtEl>
                                      </p:cBhvr>
                                    </p:animEffect>
                                  </p:childTnLst>
                                </p:cTn>
                              </p:par>
                            </p:childTnLst>
                          </p:cTn>
                        </p:par>
                        <p:par>
                          <p:cTn id="10" fill="hold">
                            <p:stCondLst>
                              <p:cond delay="1000"/>
                            </p:stCondLst>
                            <p:childTnLst>
                              <p:par>
                                <p:cTn id="11" presetID="49" presetClass="entr" presetSubtype="0" decel="10000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800" fill="hold"/>
                                        <p:tgtEl>
                                          <p:spTgt spid="4"/>
                                        </p:tgtEl>
                                        <p:attrNameLst>
                                          <p:attrName>ppt_w</p:attrName>
                                        </p:attrNameLst>
                                      </p:cBhvr>
                                      <p:tavLst>
                                        <p:tav tm="0">
                                          <p:val>
                                            <p:fltVal val="0"/>
                                          </p:val>
                                        </p:tav>
                                        <p:tav tm="100000">
                                          <p:val>
                                            <p:strVal val="#ppt_w"/>
                                          </p:val>
                                        </p:tav>
                                      </p:tavLst>
                                    </p:anim>
                                    <p:anim calcmode="lin" valueType="num">
                                      <p:cBhvr>
                                        <p:cTn id="14" dur="800" fill="hold"/>
                                        <p:tgtEl>
                                          <p:spTgt spid="4"/>
                                        </p:tgtEl>
                                        <p:attrNameLst>
                                          <p:attrName>ppt_h</p:attrName>
                                        </p:attrNameLst>
                                      </p:cBhvr>
                                      <p:tavLst>
                                        <p:tav tm="0">
                                          <p:val>
                                            <p:fltVal val="0"/>
                                          </p:val>
                                        </p:tav>
                                        <p:tav tm="100000">
                                          <p:val>
                                            <p:strVal val="#ppt_h"/>
                                          </p:val>
                                        </p:tav>
                                      </p:tavLst>
                                    </p:anim>
                                    <p:anim calcmode="lin" valueType="num">
                                      <p:cBhvr>
                                        <p:cTn id="15" dur="800" fill="hold"/>
                                        <p:tgtEl>
                                          <p:spTgt spid="4"/>
                                        </p:tgtEl>
                                        <p:attrNameLst>
                                          <p:attrName>style.rotation</p:attrName>
                                        </p:attrNameLst>
                                      </p:cBhvr>
                                      <p:tavLst>
                                        <p:tav tm="0">
                                          <p:val>
                                            <p:fltVal val="360"/>
                                          </p:val>
                                        </p:tav>
                                        <p:tav tm="100000">
                                          <p:val>
                                            <p:fltVal val="0"/>
                                          </p:val>
                                        </p:tav>
                                      </p:tavLst>
                                    </p:anim>
                                    <p:animEffect transition="in" filter="fade">
                                      <p:cBhvr>
                                        <p:cTn id="16" dur="800"/>
                                        <p:tgtEl>
                                          <p:spTgt spid="4"/>
                                        </p:tgtEl>
                                      </p:cBhvr>
                                    </p:animEffect>
                                  </p:childTnLst>
                                </p:cTn>
                              </p:par>
                            </p:childTnLst>
                          </p:cTn>
                        </p:par>
                        <p:par>
                          <p:cTn id="17" fill="hold">
                            <p:stCondLst>
                              <p:cond delay="2000"/>
                            </p:stCondLst>
                            <p:childTnLst>
                              <p:par>
                                <p:cTn id="18" presetID="49" presetClass="entr" presetSubtype="0" decel="100000"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p:cTn id="20" dur="800" fill="hold"/>
                                        <p:tgtEl>
                                          <p:spTgt spid="44"/>
                                        </p:tgtEl>
                                        <p:attrNameLst>
                                          <p:attrName>ppt_w</p:attrName>
                                        </p:attrNameLst>
                                      </p:cBhvr>
                                      <p:tavLst>
                                        <p:tav tm="0">
                                          <p:val>
                                            <p:fltVal val="0"/>
                                          </p:val>
                                        </p:tav>
                                        <p:tav tm="100000">
                                          <p:val>
                                            <p:strVal val="#ppt_w"/>
                                          </p:val>
                                        </p:tav>
                                      </p:tavLst>
                                    </p:anim>
                                    <p:anim calcmode="lin" valueType="num">
                                      <p:cBhvr>
                                        <p:cTn id="21" dur="800" fill="hold"/>
                                        <p:tgtEl>
                                          <p:spTgt spid="44"/>
                                        </p:tgtEl>
                                        <p:attrNameLst>
                                          <p:attrName>ppt_h</p:attrName>
                                        </p:attrNameLst>
                                      </p:cBhvr>
                                      <p:tavLst>
                                        <p:tav tm="0">
                                          <p:val>
                                            <p:fltVal val="0"/>
                                          </p:val>
                                        </p:tav>
                                        <p:tav tm="100000">
                                          <p:val>
                                            <p:strVal val="#ppt_h"/>
                                          </p:val>
                                        </p:tav>
                                      </p:tavLst>
                                    </p:anim>
                                    <p:anim calcmode="lin" valueType="num">
                                      <p:cBhvr>
                                        <p:cTn id="22" dur="800" fill="hold"/>
                                        <p:tgtEl>
                                          <p:spTgt spid="44"/>
                                        </p:tgtEl>
                                        <p:attrNameLst>
                                          <p:attrName>style.rotation</p:attrName>
                                        </p:attrNameLst>
                                      </p:cBhvr>
                                      <p:tavLst>
                                        <p:tav tm="0">
                                          <p:val>
                                            <p:fltVal val="360"/>
                                          </p:val>
                                        </p:tav>
                                        <p:tav tm="100000">
                                          <p:val>
                                            <p:fltVal val="0"/>
                                          </p:val>
                                        </p:tav>
                                      </p:tavLst>
                                    </p:anim>
                                    <p:animEffect transition="in" filter="fade">
                                      <p:cBhvr>
                                        <p:cTn id="23" dur="800"/>
                                        <p:tgtEl>
                                          <p:spTgt spid="44"/>
                                        </p:tgtEl>
                                      </p:cBhvr>
                                    </p:animEffect>
                                  </p:childTnLst>
                                </p:cTn>
                              </p:par>
                              <p:par>
                                <p:cTn id="24" presetID="49" presetClass="entr" presetSubtype="0" decel="100000" fill="hold" grpId="0" nodeType="withEffect">
                                  <p:stCondLst>
                                    <p:cond delay="0"/>
                                  </p:stCondLst>
                                  <p:childTnLst>
                                    <p:set>
                                      <p:cBhvr>
                                        <p:cTn id="25" dur="1" fill="hold">
                                          <p:stCondLst>
                                            <p:cond delay="0"/>
                                          </p:stCondLst>
                                        </p:cTn>
                                        <p:tgtEl>
                                          <p:spTgt spid="45"/>
                                        </p:tgtEl>
                                        <p:attrNameLst>
                                          <p:attrName>style.visibility</p:attrName>
                                        </p:attrNameLst>
                                      </p:cBhvr>
                                      <p:to>
                                        <p:strVal val="visible"/>
                                      </p:to>
                                    </p:set>
                                    <p:anim calcmode="lin" valueType="num">
                                      <p:cBhvr>
                                        <p:cTn id="26" dur="800" fill="hold"/>
                                        <p:tgtEl>
                                          <p:spTgt spid="45"/>
                                        </p:tgtEl>
                                        <p:attrNameLst>
                                          <p:attrName>ppt_w</p:attrName>
                                        </p:attrNameLst>
                                      </p:cBhvr>
                                      <p:tavLst>
                                        <p:tav tm="0">
                                          <p:val>
                                            <p:fltVal val="0"/>
                                          </p:val>
                                        </p:tav>
                                        <p:tav tm="100000">
                                          <p:val>
                                            <p:strVal val="#ppt_w"/>
                                          </p:val>
                                        </p:tav>
                                      </p:tavLst>
                                    </p:anim>
                                    <p:anim calcmode="lin" valueType="num">
                                      <p:cBhvr>
                                        <p:cTn id="27" dur="800" fill="hold"/>
                                        <p:tgtEl>
                                          <p:spTgt spid="45"/>
                                        </p:tgtEl>
                                        <p:attrNameLst>
                                          <p:attrName>ppt_h</p:attrName>
                                        </p:attrNameLst>
                                      </p:cBhvr>
                                      <p:tavLst>
                                        <p:tav tm="0">
                                          <p:val>
                                            <p:fltVal val="0"/>
                                          </p:val>
                                        </p:tav>
                                        <p:tav tm="100000">
                                          <p:val>
                                            <p:strVal val="#ppt_h"/>
                                          </p:val>
                                        </p:tav>
                                      </p:tavLst>
                                    </p:anim>
                                    <p:anim calcmode="lin" valueType="num">
                                      <p:cBhvr>
                                        <p:cTn id="28" dur="800" fill="hold"/>
                                        <p:tgtEl>
                                          <p:spTgt spid="45"/>
                                        </p:tgtEl>
                                        <p:attrNameLst>
                                          <p:attrName>style.rotation</p:attrName>
                                        </p:attrNameLst>
                                      </p:cBhvr>
                                      <p:tavLst>
                                        <p:tav tm="0">
                                          <p:val>
                                            <p:fltVal val="360"/>
                                          </p:val>
                                        </p:tav>
                                        <p:tav tm="100000">
                                          <p:val>
                                            <p:fltVal val="0"/>
                                          </p:val>
                                        </p:tav>
                                      </p:tavLst>
                                    </p:anim>
                                    <p:animEffect transition="in" filter="fade">
                                      <p:cBhvr>
                                        <p:cTn id="29" dur="800"/>
                                        <p:tgtEl>
                                          <p:spTgt spid="45"/>
                                        </p:tgtEl>
                                      </p:cBhvr>
                                    </p:animEffect>
                                  </p:childTnLst>
                                </p:cTn>
                              </p:par>
                              <p:par>
                                <p:cTn id="30" presetID="49" presetClass="entr" presetSubtype="0" decel="100000"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 calcmode="lin" valueType="num">
                                      <p:cBhvr>
                                        <p:cTn id="32" dur="800" fill="hold"/>
                                        <p:tgtEl>
                                          <p:spTgt spid="46"/>
                                        </p:tgtEl>
                                        <p:attrNameLst>
                                          <p:attrName>ppt_w</p:attrName>
                                        </p:attrNameLst>
                                      </p:cBhvr>
                                      <p:tavLst>
                                        <p:tav tm="0">
                                          <p:val>
                                            <p:fltVal val="0"/>
                                          </p:val>
                                        </p:tav>
                                        <p:tav tm="100000">
                                          <p:val>
                                            <p:strVal val="#ppt_w"/>
                                          </p:val>
                                        </p:tav>
                                      </p:tavLst>
                                    </p:anim>
                                    <p:anim calcmode="lin" valueType="num">
                                      <p:cBhvr>
                                        <p:cTn id="33" dur="800" fill="hold"/>
                                        <p:tgtEl>
                                          <p:spTgt spid="46"/>
                                        </p:tgtEl>
                                        <p:attrNameLst>
                                          <p:attrName>ppt_h</p:attrName>
                                        </p:attrNameLst>
                                      </p:cBhvr>
                                      <p:tavLst>
                                        <p:tav tm="0">
                                          <p:val>
                                            <p:fltVal val="0"/>
                                          </p:val>
                                        </p:tav>
                                        <p:tav tm="100000">
                                          <p:val>
                                            <p:strVal val="#ppt_h"/>
                                          </p:val>
                                        </p:tav>
                                      </p:tavLst>
                                    </p:anim>
                                    <p:anim calcmode="lin" valueType="num">
                                      <p:cBhvr>
                                        <p:cTn id="34" dur="800" fill="hold"/>
                                        <p:tgtEl>
                                          <p:spTgt spid="46"/>
                                        </p:tgtEl>
                                        <p:attrNameLst>
                                          <p:attrName>style.rotation</p:attrName>
                                        </p:attrNameLst>
                                      </p:cBhvr>
                                      <p:tavLst>
                                        <p:tav tm="0">
                                          <p:val>
                                            <p:fltVal val="360"/>
                                          </p:val>
                                        </p:tav>
                                        <p:tav tm="100000">
                                          <p:val>
                                            <p:fltVal val="0"/>
                                          </p:val>
                                        </p:tav>
                                      </p:tavLst>
                                    </p:anim>
                                    <p:animEffect transition="in" filter="fade">
                                      <p:cBhvr>
                                        <p:cTn id="35" dur="800"/>
                                        <p:tgtEl>
                                          <p:spTgt spid="46"/>
                                        </p:tgtEl>
                                      </p:cBhvr>
                                    </p:animEffect>
                                  </p:childTnLst>
                                </p:cTn>
                              </p:par>
                              <p:par>
                                <p:cTn id="36" presetID="49" presetClass="entr" presetSubtype="0" decel="100000" fill="hold" grpId="0" nodeType="withEffect">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cBhvr>
                                        <p:cTn id="38" dur="800" fill="hold"/>
                                        <p:tgtEl>
                                          <p:spTgt spid="47"/>
                                        </p:tgtEl>
                                        <p:attrNameLst>
                                          <p:attrName>ppt_w</p:attrName>
                                        </p:attrNameLst>
                                      </p:cBhvr>
                                      <p:tavLst>
                                        <p:tav tm="0">
                                          <p:val>
                                            <p:fltVal val="0"/>
                                          </p:val>
                                        </p:tav>
                                        <p:tav tm="100000">
                                          <p:val>
                                            <p:strVal val="#ppt_w"/>
                                          </p:val>
                                        </p:tav>
                                      </p:tavLst>
                                    </p:anim>
                                    <p:anim calcmode="lin" valueType="num">
                                      <p:cBhvr>
                                        <p:cTn id="39" dur="800" fill="hold"/>
                                        <p:tgtEl>
                                          <p:spTgt spid="47"/>
                                        </p:tgtEl>
                                        <p:attrNameLst>
                                          <p:attrName>ppt_h</p:attrName>
                                        </p:attrNameLst>
                                      </p:cBhvr>
                                      <p:tavLst>
                                        <p:tav tm="0">
                                          <p:val>
                                            <p:fltVal val="0"/>
                                          </p:val>
                                        </p:tav>
                                        <p:tav tm="100000">
                                          <p:val>
                                            <p:strVal val="#ppt_h"/>
                                          </p:val>
                                        </p:tav>
                                      </p:tavLst>
                                    </p:anim>
                                    <p:anim calcmode="lin" valueType="num">
                                      <p:cBhvr>
                                        <p:cTn id="40" dur="800" fill="hold"/>
                                        <p:tgtEl>
                                          <p:spTgt spid="47"/>
                                        </p:tgtEl>
                                        <p:attrNameLst>
                                          <p:attrName>style.rotation</p:attrName>
                                        </p:attrNameLst>
                                      </p:cBhvr>
                                      <p:tavLst>
                                        <p:tav tm="0">
                                          <p:val>
                                            <p:fltVal val="360"/>
                                          </p:val>
                                        </p:tav>
                                        <p:tav tm="100000">
                                          <p:val>
                                            <p:fltVal val="0"/>
                                          </p:val>
                                        </p:tav>
                                      </p:tavLst>
                                    </p:anim>
                                    <p:animEffect transition="in" filter="fade">
                                      <p:cBhvr>
                                        <p:cTn id="41" dur="800"/>
                                        <p:tgtEl>
                                          <p:spTgt spid="47"/>
                                        </p:tgtEl>
                                      </p:cBhvr>
                                    </p:animEffect>
                                  </p:childTnLst>
                                </p:cTn>
                              </p:par>
                              <p:par>
                                <p:cTn id="42" presetID="49" presetClass="entr" presetSubtype="0" decel="100000" fill="hold" nodeType="with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800" fill="hold"/>
                                        <p:tgtEl>
                                          <p:spTgt spid="5"/>
                                        </p:tgtEl>
                                        <p:attrNameLst>
                                          <p:attrName>ppt_w</p:attrName>
                                        </p:attrNameLst>
                                      </p:cBhvr>
                                      <p:tavLst>
                                        <p:tav tm="0">
                                          <p:val>
                                            <p:fltVal val="0"/>
                                          </p:val>
                                        </p:tav>
                                        <p:tav tm="100000">
                                          <p:val>
                                            <p:strVal val="#ppt_w"/>
                                          </p:val>
                                        </p:tav>
                                      </p:tavLst>
                                    </p:anim>
                                    <p:anim calcmode="lin" valueType="num">
                                      <p:cBhvr>
                                        <p:cTn id="45" dur="800" fill="hold"/>
                                        <p:tgtEl>
                                          <p:spTgt spid="5"/>
                                        </p:tgtEl>
                                        <p:attrNameLst>
                                          <p:attrName>ppt_h</p:attrName>
                                        </p:attrNameLst>
                                      </p:cBhvr>
                                      <p:tavLst>
                                        <p:tav tm="0">
                                          <p:val>
                                            <p:fltVal val="0"/>
                                          </p:val>
                                        </p:tav>
                                        <p:tav tm="100000">
                                          <p:val>
                                            <p:strVal val="#ppt_h"/>
                                          </p:val>
                                        </p:tav>
                                      </p:tavLst>
                                    </p:anim>
                                    <p:anim calcmode="lin" valueType="num">
                                      <p:cBhvr>
                                        <p:cTn id="46" dur="800" fill="hold"/>
                                        <p:tgtEl>
                                          <p:spTgt spid="5"/>
                                        </p:tgtEl>
                                        <p:attrNameLst>
                                          <p:attrName>style.rotation</p:attrName>
                                        </p:attrNameLst>
                                      </p:cBhvr>
                                      <p:tavLst>
                                        <p:tav tm="0">
                                          <p:val>
                                            <p:fltVal val="360"/>
                                          </p:val>
                                        </p:tav>
                                        <p:tav tm="100000">
                                          <p:val>
                                            <p:fltVal val="0"/>
                                          </p:val>
                                        </p:tav>
                                      </p:tavLst>
                                    </p:anim>
                                    <p:animEffect transition="in" filter="fade">
                                      <p:cBhvr>
                                        <p:cTn id="47" dur="8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任意多边形 6"/>
          <p:cNvSpPr/>
          <p:nvPr/>
        </p:nvSpPr>
        <p:spPr>
          <a:xfrm>
            <a:off x="-14514" y="2177143"/>
            <a:ext cx="12192000" cy="1872343"/>
          </a:xfrm>
          <a:custGeom>
            <a:avLst/>
            <a:gdLst>
              <a:gd name="connsiteX0" fmla="*/ 0 w 12192000"/>
              <a:gd name="connsiteY0" fmla="*/ 1872343 h 1872343"/>
              <a:gd name="connsiteX1" fmla="*/ 1117600 w 12192000"/>
              <a:gd name="connsiteY1" fmla="*/ 1016000 h 1872343"/>
              <a:gd name="connsiteX2" fmla="*/ 2336800 w 12192000"/>
              <a:gd name="connsiteY2" fmla="*/ 1233714 h 1872343"/>
              <a:gd name="connsiteX3" fmla="*/ 5254171 w 12192000"/>
              <a:gd name="connsiteY3" fmla="*/ 580571 h 1872343"/>
              <a:gd name="connsiteX4" fmla="*/ 8374743 w 12192000"/>
              <a:gd name="connsiteY4" fmla="*/ 841828 h 1872343"/>
              <a:gd name="connsiteX5" fmla="*/ 9768114 w 12192000"/>
              <a:gd name="connsiteY5" fmla="*/ 1219200 h 1872343"/>
              <a:gd name="connsiteX6" fmla="*/ 11350171 w 12192000"/>
              <a:gd name="connsiteY6" fmla="*/ 943428 h 1872343"/>
              <a:gd name="connsiteX7" fmla="*/ 12192000 w 12192000"/>
              <a:gd name="connsiteY7" fmla="*/ 0 h 18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872343">
                <a:moveTo>
                  <a:pt x="0" y="1872343"/>
                </a:moveTo>
                <a:cubicBezTo>
                  <a:pt x="364066" y="1497390"/>
                  <a:pt x="728133" y="1122438"/>
                  <a:pt x="1117600" y="1016000"/>
                </a:cubicBezTo>
                <a:cubicBezTo>
                  <a:pt x="1507067" y="909562"/>
                  <a:pt x="1647372" y="1306285"/>
                  <a:pt x="2336800" y="1233714"/>
                </a:cubicBezTo>
                <a:cubicBezTo>
                  <a:pt x="3026228" y="1161143"/>
                  <a:pt x="4247847" y="645885"/>
                  <a:pt x="5254171" y="580571"/>
                </a:cubicBezTo>
                <a:cubicBezTo>
                  <a:pt x="6260495" y="515257"/>
                  <a:pt x="7622419" y="735390"/>
                  <a:pt x="8374743" y="841828"/>
                </a:cubicBezTo>
                <a:cubicBezTo>
                  <a:pt x="9127067" y="948266"/>
                  <a:pt x="9272209" y="1202267"/>
                  <a:pt x="9768114" y="1219200"/>
                </a:cubicBezTo>
                <a:cubicBezTo>
                  <a:pt x="10264019" y="1236133"/>
                  <a:pt x="10946190" y="1146628"/>
                  <a:pt x="11350171" y="943428"/>
                </a:cubicBezTo>
                <a:cubicBezTo>
                  <a:pt x="11754152" y="740228"/>
                  <a:pt x="11973076" y="370114"/>
                  <a:pt x="12192000" y="0"/>
                </a:cubicBezTo>
              </a:path>
            </a:pathLst>
          </a:custGeom>
          <a:noFill/>
          <a:ln w="1905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5121222" y="1811850"/>
            <a:ext cx="1860264" cy="1860264"/>
            <a:chOff x="5121222" y="1811850"/>
            <a:chExt cx="1860264" cy="1860264"/>
          </a:xfrm>
        </p:grpSpPr>
        <p:sp>
          <p:nvSpPr>
            <p:cNvPr id="27" name="椭圆 26"/>
            <p:cNvSpPr/>
            <p:nvPr/>
          </p:nvSpPr>
          <p:spPr>
            <a:xfrm>
              <a:off x="5121222" y="1811850"/>
              <a:ext cx="1860264" cy="1860264"/>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p:nvPr/>
          </p:nvPicPr>
          <p:blipFill rotWithShape="1">
            <a:blip r:embed="rId3" cstate="print">
              <a:extLst>
                <a:ext uri="{28A0092B-C50C-407E-A947-70E740481C1C}">
                  <a14:useLocalDpi xmlns:a14="http://schemas.microsoft.com/office/drawing/2010/main" val="0"/>
                </a:ext>
              </a:extLst>
            </a:blip>
            <a:srcRect l="299" t="45" r="20556" b="43741"/>
            <a:stretch>
              <a:fillRect/>
            </a:stretch>
          </p:blipFill>
          <p:spPr>
            <a:xfrm>
              <a:off x="5152458" y="1826363"/>
              <a:ext cx="1800000" cy="1800000"/>
            </a:xfrm>
            <a:prstGeom prst="ellipse">
              <a:avLst/>
            </a:prstGeom>
          </p:spPr>
        </p:pic>
      </p:grpSp>
      <p:grpSp>
        <p:nvGrpSpPr>
          <p:cNvPr id="2" name="组合 1"/>
          <p:cNvGrpSpPr/>
          <p:nvPr/>
        </p:nvGrpSpPr>
        <p:grpSpPr>
          <a:xfrm>
            <a:off x="1640114" y="2340526"/>
            <a:ext cx="1656000" cy="1656000"/>
            <a:chOff x="1640114" y="2340526"/>
            <a:chExt cx="1656000" cy="1656000"/>
          </a:xfrm>
        </p:grpSpPr>
        <p:sp>
          <p:nvSpPr>
            <p:cNvPr id="26" name="椭圆 25"/>
            <p:cNvSpPr/>
            <p:nvPr/>
          </p:nvSpPr>
          <p:spPr>
            <a:xfrm>
              <a:off x="1640114" y="2340526"/>
              <a:ext cx="1656000" cy="1656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p:nvPr/>
          </p:nvPicPr>
          <p:blipFill rotWithShape="1">
            <a:blip r:embed="rId4" cstate="print">
              <a:extLst>
                <a:ext uri="{28A0092B-C50C-407E-A947-70E740481C1C}">
                  <a14:useLocalDpi xmlns:a14="http://schemas.microsoft.com/office/drawing/2010/main" val="0"/>
                </a:ext>
              </a:extLst>
            </a:blip>
            <a:srcRect l="32231" t="212" r="28837" b="54497"/>
            <a:stretch>
              <a:fillRect/>
            </a:stretch>
          </p:blipFill>
          <p:spPr>
            <a:xfrm>
              <a:off x="1668691" y="2360050"/>
              <a:ext cx="1595013" cy="1594832"/>
            </a:xfrm>
            <a:prstGeom prst="ellipse">
              <a:avLst/>
            </a:prstGeom>
          </p:spPr>
        </p:pic>
      </p:grpSp>
      <p:grpSp>
        <p:nvGrpSpPr>
          <p:cNvPr id="8" name="组合 7"/>
          <p:cNvGrpSpPr/>
          <p:nvPr/>
        </p:nvGrpSpPr>
        <p:grpSpPr>
          <a:xfrm>
            <a:off x="8926045" y="2418896"/>
            <a:ext cx="1470933" cy="1470933"/>
            <a:chOff x="8926045" y="2418896"/>
            <a:chExt cx="1470933" cy="1470933"/>
          </a:xfrm>
        </p:grpSpPr>
        <p:sp>
          <p:nvSpPr>
            <p:cNvPr id="28" name="椭圆 27"/>
            <p:cNvSpPr/>
            <p:nvPr/>
          </p:nvSpPr>
          <p:spPr>
            <a:xfrm>
              <a:off x="8926045" y="2418896"/>
              <a:ext cx="1470933" cy="1470933"/>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266" t="89" r="266" b="20407"/>
            <a:stretch>
              <a:fillRect/>
            </a:stretch>
          </p:blipFill>
          <p:spPr>
            <a:xfrm>
              <a:off x="8950599" y="2433410"/>
              <a:ext cx="1417351" cy="1417351"/>
            </a:xfrm>
            <a:prstGeom prst="ellipse">
              <a:avLst/>
            </a:prstGeom>
          </p:spPr>
        </p:pic>
      </p:grpSp>
      <p:sp>
        <p:nvSpPr>
          <p:cNvPr id="9" name="文本框 8"/>
          <p:cNvSpPr txBox="1"/>
          <p:nvPr/>
        </p:nvSpPr>
        <p:spPr>
          <a:xfrm>
            <a:off x="1259617" y="4752744"/>
            <a:ext cx="2681899" cy="1200329"/>
          </a:xfrm>
          <a:prstGeom prst="rect">
            <a:avLst/>
          </a:prstGeom>
          <a:noFill/>
        </p:spPr>
        <p:txBody>
          <a:bodyPr wrap="square" rtlCol="0">
            <a:spAutoFit/>
          </a:bodyPr>
          <a:lstStyle/>
          <a:p>
            <a:pPr algn="just"/>
            <a:r>
              <a:rPr lang="en-US" altLang="zh-CN" dirty="0"/>
              <a:t>The quick brown fox jumps over the lazy dog. The quick brown fox jumps over the lazy dog. </a:t>
            </a:r>
          </a:p>
        </p:txBody>
      </p:sp>
      <p:sp>
        <p:nvSpPr>
          <p:cNvPr id="10" name="文本框 9"/>
          <p:cNvSpPr txBox="1"/>
          <p:nvPr/>
        </p:nvSpPr>
        <p:spPr>
          <a:xfrm>
            <a:off x="1861371" y="4078001"/>
            <a:ext cx="1478392" cy="400110"/>
          </a:xfrm>
          <a:prstGeom prst="rect">
            <a:avLst/>
          </a:prstGeom>
          <a:noFill/>
        </p:spPr>
        <p:txBody>
          <a:bodyPr wrap="square" rtlCol="0">
            <a:spAutoFit/>
          </a:bodyPr>
          <a:lstStyle/>
          <a:p>
            <a:r>
              <a:rPr lang="en-US" altLang="zh-CN" sz="2000" dirty="0"/>
              <a:t>Your Title</a:t>
            </a:r>
          </a:p>
        </p:txBody>
      </p:sp>
      <p:cxnSp>
        <p:nvCxnSpPr>
          <p:cNvPr id="12" name="直接连接符 11"/>
          <p:cNvCxnSpPr/>
          <p:nvPr/>
        </p:nvCxnSpPr>
        <p:spPr>
          <a:xfrm>
            <a:off x="4352376" y="4822663"/>
            <a:ext cx="0" cy="1188000"/>
          </a:xfrm>
          <a:prstGeom prst="line">
            <a:avLst/>
          </a:prstGeom>
          <a:ln w="28575">
            <a:solidFill>
              <a:schemeClr val="tx1">
                <a:lumMod val="50000"/>
                <a:lumOff val="50000"/>
              </a:schemeClr>
            </a:solidFill>
            <a:prstDash val="lgDashDot"/>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4818746" y="4752744"/>
            <a:ext cx="2681899" cy="1200329"/>
          </a:xfrm>
          <a:prstGeom prst="rect">
            <a:avLst/>
          </a:prstGeom>
          <a:noFill/>
        </p:spPr>
        <p:txBody>
          <a:bodyPr wrap="square" rtlCol="0">
            <a:spAutoFit/>
          </a:bodyPr>
          <a:lstStyle/>
          <a:p>
            <a:pPr algn="just"/>
            <a:r>
              <a:rPr lang="en-US" altLang="zh-CN" dirty="0"/>
              <a:t>The quick brown fox jumps over the lazy dog. The quick brown fox jumps over the lazy dog. </a:t>
            </a:r>
          </a:p>
        </p:txBody>
      </p:sp>
      <p:sp>
        <p:nvSpPr>
          <p:cNvPr id="30" name="文本框 29"/>
          <p:cNvSpPr txBox="1"/>
          <p:nvPr/>
        </p:nvSpPr>
        <p:spPr>
          <a:xfrm>
            <a:off x="5420500" y="4078001"/>
            <a:ext cx="1478392" cy="400110"/>
          </a:xfrm>
          <a:prstGeom prst="rect">
            <a:avLst/>
          </a:prstGeom>
          <a:noFill/>
        </p:spPr>
        <p:txBody>
          <a:bodyPr wrap="square" rtlCol="0">
            <a:spAutoFit/>
          </a:bodyPr>
          <a:lstStyle/>
          <a:p>
            <a:r>
              <a:rPr lang="en-US" altLang="zh-CN" sz="2000" dirty="0"/>
              <a:t>Your Title</a:t>
            </a:r>
          </a:p>
        </p:txBody>
      </p:sp>
      <p:sp>
        <p:nvSpPr>
          <p:cNvPr id="32" name="文本框 31"/>
          <p:cNvSpPr txBox="1"/>
          <p:nvPr/>
        </p:nvSpPr>
        <p:spPr>
          <a:xfrm>
            <a:off x="8465070" y="4752744"/>
            <a:ext cx="2681899" cy="1200329"/>
          </a:xfrm>
          <a:prstGeom prst="rect">
            <a:avLst/>
          </a:prstGeom>
          <a:noFill/>
        </p:spPr>
        <p:txBody>
          <a:bodyPr wrap="square" rtlCol="0">
            <a:spAutoFit/>
          </a:bodyPr>
          <a:lstStyle/>
          <a:p>
            <a:pPr algn="just"/>
            <a:r>
              <a:rPr lang="en-US" altLang="zh-CN" dirty="0"/>
              <a:t>The quick brown fox jumps over the lazy dog. The quick brown fox jumps over the lazy dog. </a:t>
            </a:r>
          </a:p>
        </p:txBody>
      </p:sp>
      <p:sp>
        <p:nvSpPr>
          <p:cNvPr id="33" name="文本框 32"/>
          <p:cNvSpPr txBox="1"/>
          <p:nvPr/>
        </p:nvSpPr>
        <p:spPr>
          <a:xfrm>
            <a:off x="9037795" y="4078001"/>
            <a:ext cx="1478392" cy="400110"/>
          </a:xfrm>
          <a:prstGeom prst="rect">
            <a:avLst/>
          </a:prstGeom>
          <a:noFill/>
        </p:spPr>
        <p:txBody>
          <a:bodyPr wrap="square" rtlCol="0">
            <a:spAutoFit/>
          </a:bodyPr>
          <a:lstStyle/>
          <a:p>
            <a:r>
              <a:rPr lang="en-US" altLang="zh-CN" sz="2000" dirty="0"/>
              <a:t>Your Title</a:t>
            </a:r>
          </a:p>
        </p:txBody>
      </p:sp>
      <p:sp>
        <p:nvSpPr>
          <p:cNvPr id="36" name="矩形 35"/>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01</a:t>
            </a:r>
            <a:endParaRPr lang="zh-CN" altLang="en-US" sz="2800" dirty="0">
              <a:latin typeface="+mj-ea"/>
              <a:ea typeface="+mj-ea"/>
            </a:endParaRPr>
          </a:p>
        </p:txBody>
      </p:sp>
      <p:sp>
        <p:nvSpPr>
          <p:cNvPr id="38" name="文本框 37"/>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39" name="组合 38"/>
          <p:cNvGrpSpPr/>
          <p:nvPr/>
        </p:nvGrpSpPr>
        <p:grpSpPr>
          <a:xfrm rot="17100000">
            <a:off x="175953" y="261388"/>
            <a:ext cx="481872" cy="469661"/>
            <a:chOff x="1032060" y="5022216"/>
            <a:chExt cx="753746" cy="734645"/>
          </a:xfrm>
        </p:grpSpPr>
        <p:sp>
          <p:nvSpPr>
            <p:cNvPr id="40" name="等腰三角形 39"/>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文本框 41"/>
          <p:cNvSpPr txBox="1"/>
          <p:nvPr/>
        </p:nvSpPr>
        <p:spPr>
          <a:xfrm>
            <a:off x="1389615" y="849640"/>
            <a:ext cx="4770080" cy="584775"/>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p:txBody>
      </p:sp>
      <p:cxnSp>
        <p:nvCxnSpPr>
          <p:cNvPr id="48" name="直接连接符 47"/>
          <p:cNvCxnSpPr/>
          <p:nvPr/>
        </p:nvCxnSpPr>
        <p:spPr>
          <a:xfrm flipH="1">
            <a:off x="7968343" y="4822663"/>
            <a:ext cx="0" cy="1188000"/>
          </a:xfrm>
          <a:prstGeom prst="line">
            <a:avLst/>
          </a:prstGeom>
          <a:ln w="28575">
            <a:solidFill>
              <a:schemeClr val="tx1">
                <a:lumMod val="50000"/>
                <a:lumOff val="50000"/>
              </a:schemeClr>
            </a:solidFill>
            <a:prstDash val="lgDashDot"/>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advTm="0">
        <p14:conveyor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 calcmode="lin" valueType="num">
                                      <p:cBhvr>
                                        <p:cTn id="9" dur="500" fill="hold"/>
                                        <p:tgtEl>
                                          <p:spTgt spid="39"/>
                                        </p:tgtEl>
                                        <p:attrNameLst>
                                          <p:attrName>style.rotation</p:attrName>
                                        </p:attrNameLst>
                                      </p:cBhvr>
                                      <p:tavLst>
                                        <p:tav tm="0">
                                          <p:val>
                                            <p:fltVal val="360"/>
                                          </p:val>
                                        </p:tav>
                                        <p:tav tm="100000">
                                          <p:val>
                                            <p:fltVal val="0"/>
                                          </p:val>
                                        </p:tav>
                                      </p:tavLst>
                                    </p:anim>
                                    <p:animEffect transition="in" filter="fade">
                                      <p:cBhvr>
                                        <p:cTn id="10" dur="500"/>
                                        <p:tgtEl>
                                          <p:spTgt spid="39"/>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3500"/>
                                        <p:tgtEl>
                                          <p:spTgt spid="7"/>
                                        </p:tgtEl>
                                      </p:cBhvr>
                                    </p:animEffect>
                                  </p:childTnLst>
                                </p:cTn>
                              </p:par>
                              <p:par>
                                <p:cTn id="15" presetID="42" presetClass="entr" presetSubtype="0" fill="hold" nodeType="withEffect">
                                  <p:stCondLst>
                                    <p:cond delay="40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13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220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8"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childTnLst>
                          </p:cTn>
                        </p:par>
                        <p:par>
                          <p:cTn id="34" fill="hold">
                            <p:stCondLst>
                              <p:cond delay="4500"/>
                            </p:stCondLst>
                            <p:childTnLst>
                              <p:par>
                                <p:cTn id="35" presetID="22" presetClass="entr" presetSubtype="8"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500"/>
                                        <p:tgtEl>
                                          <p:spTgt spid="9"/>
                                        </p:tgtEl>
                                      </p:cBhvr>
                                    </p:animEffect>
                                  </p:childTnLst>
                                </p:cTn>
                              </p:par>
                            </p:childTnLst>
                          </p:cTn>
                        </p:par>
                        <p:par>
                          <p:cTn id="38" fill="hold">
                            <p:stCondLst>
                              <p:cond delay="5000"/>
                            </p:stCondLst>
                            <p:childTnLst>
                              <p:par>
                                <p:cTn id="39" presetID="22" presetClass="entr" presetSubtype="1"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wipe(up)">
                                      <p:cBhvr>
                                        <p:cTn id="41" dur="500"/>
                                        <p:tgtEl>
                                          <p:spTgt spid="12"/>
                                        </p:tgtEl>
                                      </p:cBhvr>
                                    </p:animEffect>
                                  </p:childTnLst>
                                </p:cTn>
                              </p:par>
                            </p:childTnLst>
                          </p:cTn>
                        </p:par>
                        <p:par>
                          <p:cTn id="42" fill="hold">
                            <p:stCondLst>
                              <p:cond delay="5500"/>
                            </p:stCondLst>
                            <p:childTnLst>
                              <p:par>
                                <p:cTn id="43" presetID="22" presetClass="entr" presetSubtype="8"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ipe(left)">
                                      <p:cBhvr>
                                        <p:cTn id="45" dur="500"/>
                                        <p:tgtEl>
                                          <p:spTgt spid="30"/>
                                        </p:tgtEl>
                                      </p:cBhvr>
                                    </p:animEffect>
                                  </p:childTnLst>
                                </p:cTn>
                              </p:par>
                            </p:childTnLst>
                          </p:cTn>
                        </p:par>
                        <p:par>
                          <p:cTn id="46" fill="hold">
                            <p:stCondLst>
                              <p:cond delay="6000"/>
                            </p:stCondLst>
                            <p:childTnLst>
                              <p:par>
                                <p:cTn id="47" presetID="22" presetClass="entr" presetSubtype="8"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left)">
                                      <p:cBhvr>
                                        <p:cTn id="49" dur="500"/>
                                        <p:tgtEl>
                                          <p:spTgt spid="29"/>
                                        </p:tgtEl>
                                      </p:cBhvr>
                                    </p:animEffect>
                                  </p:childTnLst>
                                </p:cTn>
                              </p:par>
                            </p:childTnLst>
                          </p:cTn>
                        </p:par>
                        <p:par>
                          <p:cTn id="50" fill="hold">
                            <p:stCondLst>
                              <p:cond delay="6500"/>
                            </p:stCondLst>
                            <p:childTnLst>
                              <p:par>
                                <p:cTn id="51" presetID="22" presetClass="entr" presetSubtype="1"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wipe(up)">
                                      <p:cBhvr>
                                        <p:cTn id="53" dur="500"/>
                                        <p:tgtEl>
                                          <p:spTgt spid="48"/>
                                        </p:tgtEl>
                                      </p:cBhvr>
                                    </p:animEffect>
                                  </p:childTnLst>
                                </p:cTn>
                              </p:par>
                            </p:childTnLst>
                          </p:cTn>
                        </p:par>
                        <p:par>
                          <p:cTn id="54" fill="hold">
                            <p:stCondLst>
                              <p:cond delay="7000"/>
                            </p:stCondLst>
                            <p:childTnLst>
                              <p:par>
                                <p:cTn id="55" presetID="22" presetClass="entr" presetSubtype="8" fill="hold" grpId="0" nodeType="after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wipe(left)">
                                      <p:cBhvr>
                                        <p:cTn id="57" dur="500"/>
                                        <p:tgtEl>
                                          <p:spTgt spid="33"/>
                                        </p:tgtEl>
                                      </p:cBhvr>
                                    </p:animEffect>
                                  </p:childTnLst>
                                </p:cTn>
                              </p:par>
                            </p:childTnLst>
                          </p:cTn>
                        </p:par>
                        <p:par>
                          <p:cTn id="58" fill="hold">
                            <p:stCondLst>
                              <p:cond delay="7500"/>
                            </p:stCondLst>
                            <p:childTnLst>
                              <p:par>
                                <p:cTn id="59" presetID="22" presetClass="entr" presetSubtype="8" fill="hold" grpId="0" nodeType="after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wipe(left)">
                                      <p:cBhvr>
                                        <p:cTn id="6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29" grpId="0"/>
      <p:bldP spid="30" grpId="0"/>
      <p:bldP spid="32" grpId="0"/>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03</a:t>
            </a:r>
          </a:p>
        </p:txBody>
      </p:sp>
      <p:sp>
        <p:nvSpPr>
          <p:cNvPr id="19" name="文本框 18"/>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20" name="组合 19"/>
          <p:cNvGrpSpPr/>
          <p:nvPr/>
        </p:nvGrpSpPr>
        <p:grpSpPr>
          <a:xfrm rot="17100000">
            <a:off x="175953" y="261388"/>
            <a:ext cx="481872" cy="469661"/>
            <a:chOff x="1032060" y="5022216"/>
            <a:chExt cx="753746" cy="734645"/>
          </a:xfrm>
        </p:grpSpPr>
        <p:sp>
          <p:nvSpPr>
            <p:cNvPr id="21" name="等腰三角形 20"/>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651109" y="2544861"/>
            <a:ext cx="4653448" cy="3709504"/>
            <a:chOff x="651109" y="2376419"/>
            <a:chExt cx="4653448" cy="3709504"/>
          </a:xfrm>
        </p:grpSpPr>
        <p:grpSp>
          <p:nvGrpSpPr>
            <p:cNvPr id="26" name="组合 25"/>
            <p:cNvGrpSpPr/>
            <p:nvPr/>
          </p:nvGrpSpPr>
          <p:grpSpPr>
            <a:xfrm>
              <a:off x="651109" y="2376419"/>
              <a:ext cx="4653448" cy="3709504"/>
              <a:chOff x="676860" y="2373244"/>
              <a:chExt cx="4653448" cy="3709504"/>
            </a:xfrm>
          </p:grpSpPr>
          <p:grpSp>
            <p:nvGrpSpPr>
              <p:cNvPr id="5" name="Group 4"/>
              <p:cNvGrpSpPr>
                <a:grpSpLocks noChangeAspect="1"/>
              </p:cNvGrpSpPr>
              <p:nvPr/>
            </p:nvGrpSpPr>
            <p:grpSpPr bwMode="auto">
              <a:xfrm>
                <a:off x="676860" y="2373244"/>
                <a:ext cx="4653448" cy="3709504"/>
                <a:chOff x="223" y="839"/>
                <a:chExt cx="3109" cy="2530"/>
              </a:xfrm>
            </p:grpSpPr>
            <p:sp>
              <p:nvSpPr>
                <p:cNvPr id="7" name="Freeform 5"/>
                <p:cNvSpPr/>
                <p:nvPr/>
              </p:nvSpPr>
              <p:spPr bwMode="auto">
                <a:xfrm>
                  <a:off x="223" y="839"/>
                  <a:ext cx="3109" cy="1927"/>
                </a:xfrm>
                <a:custGeom>
                  <a:avLst/>
                  <a:gdLst>
                    <a:gd name="T0" fmla="*/ 0 w 1313"/>
                    <a:gd name="T1" fmla="*/ 795 h 795"/>
                    <a:gd name="T2" fmla="*/ 0 w 1313"/>
                    <a:gd name="T3" fmla="*/ 29 h 795"/>
                    <a:gd name="T4" fmla="*/ 29 w 1313"/>
                    <a:gd name="T5" fmla="*/ 0 h 795"/>
                    <a:gd name="T6" fmla="*/ 1284 w 1313"/>
                    <a:gd name="T7" fmla="*/ 0 h 795"/>
                    <a:gd name="T8" fmla="*/ 1313 w 1313"/>
                    <a:gd name="T9" fmla="*/ 29 h 795"/>
                    <a:gd name="T10" fmla="*/ 1313 w 1313"/>
                    <a:gd name="T11" fmla="*/ 795 h 795"/>
                    <a:gd name="T12" fmla="*/ 0 w 1313"/>
                    <a:gd name="T13" fmla="*/ 795 h 795"/>
                  </a:gdLst>
                  <a:ahLst/>
                  <a:cxnLst>
                    <a:cxn ang="0">
                      <a:pos x="T0" y="T1"/>
                    </a:cxn>
                    <a:cxn ang="0">
                      <a:pos x="T2" y="T3"/>
                    </a:cxn>
                    <a:cxn ang="0">
                      <a:pos x="T4" y="T5"/>
                    </a:cxn>
                    <a:cxn ang="0">
                      <a:pos x="T6" y="T7"/>
                    </a:cxn>
                    <a:cxn ang="0">
                      <a:pos x="T8" y="T9"/>
                    </a:cxn>
                    <a:cxn ang="0">
                      <a:pos x="T10" y="T11"/>
                    </a:cxn>
                    <a:cxn ang="0">
                      <a:pos x="T12" y="T13"/>
                    </a:cxn>
                  </a:cxnLst>
                  <a:rect l="0" t="0" r="r" b="b"/>
                  <a:pathLst>
                    <a:path w="1313" h="795">
                      <a:moveTo>
                        <a:pt x="0" y="795"/>
                      </a:moveTo>
                      <a:cubicBezTo>
                        <a:pt x="0" y="29"/>
                        <a:pt x="0" y="29"/>
                        <a:pt x="0" y="29"/>
                      </a:cubicBezTo>
                      <a:cubicBezTo>
                        <a:pt x="0" y="13"/>
                        <a:pt x="13" y="0"/>
                        <a:pt x="29" y="0"/>
                      </a:cubicBezTo>
                      <a:cubicBezTo>
                        <a:pt x="1284" y="0"/>
                        <a:pt x="1284" y="0"/>
                        <a:pt x="1284" y="0"/>
                      </a:cubicBezTo>
                      <a:cubicBezTo>
                        <a:pt x="1300" y="0"/>
                        <a:pt x="1313" y="13"/>
                        <a:pt x="1313" y="29"/>
                      </a:cubicBezTo>
                      <a:cubicBezTo>
                        <a:pt x="1313" y="795"/>
                        <a:pt x="1313" y="795"/>
                        <a:pt x="1313" y="795"/>
                      </a:cubicBezTo>
                      <a:lnTo>
                        <a:pt x="0" y="795"/>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p:nvPr/>
              </p:nvSpPr>
              <p:spPr bwMode="auto">
                <a:xfrm>
                  <a:off x="223" y="2766"/>
                  <a:ext cx="3109" cy="139"/>
                </a:xfrm>
                <a:custGeom>
                  <a:avLst/>
                  <a:gdLst>
                    <a:gd name="T0" fmla="*/ 1284 w 1313"/>
                    <a:gd name="T1" fmla="*/ 118 h 118"/>
                    <a:gd name="T2" fmla="*/ 29 w 1313"/>
                    <a:gd name="T3" fmla="*/ 118 h 118"/>
                    <a:gd name="T4" fmla="*/ 0 w 1313"/>
                    <a:gd name="T5" fmla="*/ 89 h 118"/>
                    <a:gd name="T6" fmla="*/ 0 w 1313"/>
                    <a:gd name="T7" fmla="*/ 0 h 118"/>
                    <a:gd name="T8" fmla="*/ 1313 w 1313"/>
                    <a:gd name="T9" fmla="*/ 0 h 118"/>
                    <a:gd name="T10" fmla="*/ 1313 w 1313"/>
                    <a:gd name="T11" fmla="*/ 89 h 118"/>
                    <a:gd name="T12" fmla="*/ 1284 w 1313"/>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1313" h="118">
                      <a:moveTo>
                        <a:pt x="1284" y="118"/>
                      </a:moveTo>
                      <a:cubicBezTo>
                        <a:pt x="29" y="118"/>
                        <a:pt x="29" y="118"/>
                        <a:pt x="29" y="118"/>
                      </a:cubicBezTo>
                      <a:cubicBezTo>
                        <a:pt x="13" y="118"/>
                        <a:pt x="0" y="105"/>
                        <a:pt x="0" y="89"/>
                      </a:cubicBezTo>
                      <a:cubicBezTo>
                        <a:pt x="0" y="0"/>
                        <a:pt x="0" y="0"/>
                        <a:pt x="0" y="0"/>
                      </a:cubicBezTo>
                      <a:cubicBezTo>
                        <a:pt x="1313" y="0"/>
                        <a:pt x="1313" y="0"/>
                        <a:pt x="1313" y="0"/>
                      </a:cubicBezTo>
                      <a:cubicBezTo>
                        <a:pt x="1313" y="89"/>
                        <a:pt x="1313" y="89"/>
                        <a:pt x="1313" y="89"/>
                      </a:cubicBezTo>
                      <a:cubicBezTo>
                        <a:pt x="1313" y="105"/>
                        <a:pt x="1300" y="118"/>
                        <a:pt x="1284" y="118"/>
                      </a:cubicBezTo>
                    </a:path>
                  </a:pathLst>
                </a:custGeom>
                <a:solidFill>
                  <a:srgbClr val="4040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p:nvPr/>
              </p:nvSpPr>
              <p:spPr bwMode="auto">
                <a:xfrm>
                  <a:off x="1284" y="2905"/>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
                <p:cNvSpPr/>
                <p:nvPr/>
              </p:nvSpPr>
              <p:spPr bwMode="auto">
                <a:xfrm>
                  <a:off x="1284" y="2993"/>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Oval 9"/>
                <p:cNvSpPr>
                  <a:spLocks noChangeArrowheads="1"/>
                </p:cNvSpPr>
                <p:nvPr/>
              </p:nvSpPr>
              <p:spPr bwMode="auto">
                <a:xfrm>
                  <a:off x="1793" y="882"/>
                  <a:ext cx="30" cy="33"/>
                </a:xfrm>
                <a:prstGeom prst="ellipse">
                  <a:avLst/>
                </a:pr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Rectangle 10"/>
                <p:cNvSpPr>
                  <a:spLocks noChangeArrowheads="1"/>
                </p:cNvSpPr>
                <p:nvPr/>
              </p:nvSpPr>
              <p:spPr bwMode="auto">
                <a:xfrm>
                  <a:off x="318" y="960"/>
                  <a:ext cx="2919" cy="1639"/>
                </a:xfrm>
                <a:prstGeom prst="rect">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11"/>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16" name="图片 15"/>
              <p:cNvPicPr>
                <a:picLocks noChangeAspect="1"/>
              </p:cNvPicPr>
              <p:nvPr/>
            </p:nvPicPr>
            <p:blipFill rotWithShape="1">
              <a:blip r:embed="rId3" cstate="print">
                <a:extLst>
                  <a:ext uri="{28A0092B-C50C-407E-A947-70E740481C1C}">
                    <a14:useLocalDpi xmlns:a14="http://schemas.microsoft.com/office/drawing/2010/main" val="0"/>
                  </a:ext>
                </a:extLst>
              </a:blip>
              <a:srcRect l="363" t="5877" r="-287" b="10862"/>
              <a:stretch>
                <a:fillRect/>
              </a:stretch>
            </p:blipFill>
            <p:spPr>
              <a:xfrm>
                <a:off x="827763" y="2623870"/>
                <a:ext cx="4365769" cy="2425148"/>
              </a:xfrm>
              <a:prstGeom prst="rect">
                <a:avLst/>
              </a:prstGeom>
            </p:spPr>
          </p:pic>
        </p:grpSp>
        <p:sp>
          <p:nvSpPr>
            <p:cNvPr id="2" name="同心圆 1"/>
            <p:cNvSpPr/>
            <p:nvPr/>
          </p:nvSpPr>
          <p:spPr>
            <a:xfrm>
              <a:off x="2892923" y="5500243"/>
              <a:ext cx="247650" cy="247650"/>
            </a:xfrm>
            <a:prstGeom prst="donut">
              <a:avLst>
                <a:gd name="adj" fmla="val 703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椭圆 2"/>
            <p:cNvSpPr/>
            <p:nvPr/>
          </p:nvSpPr>
          <p:spPr>
            <a:xfrm>
              <a:off x="2947469" y="5554789"/>
              <a:ext cx="138557" cy="13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1389615" y="849640"/>
            <a:ext cx="4770080" cy="584775"/>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p:txBody>
      </p:sp>
      <p:graphicFrame>
        <p:nvGraphicFramePr>
          <p:cNvPr id="28" name="表格 27"/>
          <p:cNvGraphicFramePr>
            <a:graphicFrameLocks noGrp="1"/>
          </p:cNvGraphicFramePr>
          <p:nvPr/>
        </p:nvGraphicFramePr>
        <p:xfrm>
          <a:off x="6538249" y="1968911"/>
          <a:ext cx="4716667" cy="3977280"/>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0000"/>
                    </a:ext>
                  </a:extLst>
                </a:gridCol>
                <a:gridCol w="3276667">
                  <a:extLst>
                    <a:ext uri="{9D8B030D-6E8A-4147-A177-3AD203B41FA5}">
                      <a16:colId xmlns:a16="http://schemas.microsoft.com/office/drawing/2014/main" val="20001"/>
                    </a:ext>
                  </a:extLst>
                </a:gridCol>
                <a:gridCol w="720000">
                  <a:extLst>
                    <a:ext uri="{9D8B030D-6E8A-4147-A177-3AD203B41FA5}">
                      <a16:colId xmlns:a16="http://schemas.microsoft.com/office/drawing/2014/main" val="20002"/>
                    </a:ext>
                  </a:extLst>
                </a:gridCol>
              </a:tblGrid>
              <a:tr h="72000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4657F"/>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p>
                  </a:txBody>
                  <a:tcPr/>
                </a:tc>
                <a:extLst>
                  <a:ext uri="{0D108BD9-81ED-4DB2-BD59-A6C34878D82A}">
                    <a16:rowId xmlns:a16="http://schemas.microsoft.com/office/drawing/2014/main" val="10000"/>
                  </a:ext>
                </a:extLst>
              </a:tr>
              <a:tr h="32400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38100" cmpd="sng">
                      <a:noFill/>
                    </a:lnB>
                    <a:lnTlToBr w="12700" cmpd="sng">
                      <a:noFill/>
                      <a:prstDash val="solid"/>
                    </a:lnTlToBr>
                    <a:lnBlToTr w="12700" cmpd="sng">
                      <a:noFill/>
                      <a:prstDash val="solid"/>
                    </a:lnBlToTr>
                    <a:noFill/>
                  </a:tcPr>
                </a:tc>
                <a:tc hMerge="1">
                  <a:txBody>
                    <a:bodyPr/>
                    <a:lstStyle/>
                    <a:p>
                      <a:endParaRPr lang="zh-CN"/>
                    </a:p>
                  </a:txBody>
                  <a:tcPr/>
                </a:tc>
                <a:extLst>
                  <a:ext uri="{0D108BD9-81ED-4DB2-BD59-A6C34878D82A}">
                    <a16:rowId xmlns:a16="http://schemas.microsoft.com/office/drawing/2014/main" val="10001"/>
                  </a:ext>
                </a:extLst>
              </a:tr>
              <a:tr h="720000">
                <a:tc gridSpan="2">
                  <a:txBody>
                    <a:bodyPr/>
                    <a:lstStyle/>
                    <a:p>
                      <a:endParaRPr lang="zh-CN" altLang="en-US" dirty="0"/>
                    </a:p>
                  </a:txBody>
                  <a:tcPr>
                    <a:lnL w="12700" cmpd="sng">
                      <a:noFill/>
                    </a:lnL>
                    <a:lnR w="12700" cmpd="sng">
                      <a:noFill/>
                    </a:lnR>
                    <a:lnT w="381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p>
                  </a:txBody>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8B7566"/>
                    </a:solidFill>
                  </a:tcPr>
                </a:tc>
                <a:extLst>
                  <a:ext uri="{0D108BD9-81ED-4DB2-BD59-A6C34878D82A}">
                    <a16:rowId xmlns:a16="http://schemas.microsoft.com/office/drawing/2014/main" val="10002"/>
                  </a:ext>
                </a:extLst>
              </a:tr>
              <a:tr h="324000">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p>
                  </a:txBody>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20000">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729CAC"/>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p>
                  </a:txBody>
                  <a:tcPr/>
                </a:tc>
                <a:extLst>
                  <a:ext uri="{0D108BD9-81ED-4DB2-BD59-A6C34878D82A}">
                    <a16:rowId xmlns:a16="http://schemas.microsoft.com/office/drawing/2014/main" val="10004"/>
                  </a:ext>
                </a:extLst>
              </a:tr>
              <a:tr h="324000">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p>
                  </a:txBody>
                  <a:tcPr/>
                </a:tc>
                <a:extLst>
                  <a:ext uri="{0D108BD9-81ED-4DB2-BD59-A6C34878D82A}">
                    <a16:rowId xmlns:a16="http://schemas.microsoft.com/office/drawing/2014/main" val="10005"/>
                  </a:ext>
                </a:extLst>
              </a:tr>
              <a:tr h="720000">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p>
                  </a:txBody>
                  <a:tcPr/>
                </a:tc>
                <a:tc>
                  <a:txBody>
                    <a:bodyPr/>
                    <a:lstStyle/>
                    <a:p>
                      <a:endParaRPr lang="zh-CN" altLang="en-US" dirty="0"/>
                    </a:p>
                  </a:txBody>
                  <a:tcPr>
                    <a:lnL w="12700" cmpd="sng">
                      <a:noFill/>
                    </a:lnL>
                    <a:lnR w="12700" cmpd="sng">
                      <a:noFill/>
                    </a:lnR>
                    <a:lnT w="12700" cmpd="sng">
                      <a:noFill/>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646464"/>
                    </a:solidFill>
                  </a:tcPr>
                </a:tc>
                <a:extLst>
                  <a:ext uri="{0D108BD9-81ED-4DB2-BD59-A6C34878D82A}">
                    <a16:rowId xmlns:a16="http://schemas.microsoft.com/office/drawing/2014/main" val="10006"/>
                  </a:ext>
                </a:extLst>
              </a:tr>
            </a:tbl>
          </a:graphicData>
        </a:graphic>
      </p:graphicFrame>
      <p:sp>
        <p:nvSpPr>
          <p:cNvPr id="29" name="Freeform 5"/>
          <p:cNvSpPr>
            <a:spLocks noEditPoints="1"/>
          </p:cNvSpPr>
          <p:nvPr/>
        </p:nvSpPr>
        <p:spPr bwMode="auto">
          <a:xfrm>
            <a:off x="6651405" y="2085926"/>
            <a:ext cx="504000" cy="504000"/>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9"/>
          <p:cNvSpPr>
            <a:spLocks noEditPoints="1"/>
          </p:cNvSpPr>
          <p:nvPr/>
        </p:nvSpPr>
        <p:spPr bwMode="auto">
          <a:xfrm>
            <a:off x="6651405" y="4240349"/>
            <a:ext cx="504000" cy="5040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31" name="Group 12"/>
          <p:cNvGrpSpPr/>
          <p:nvPr/>
        </p:nvGrpSpPr>
        <p:grpSpPr bwMode="auto">
          <a:xfrm>
            <a:off x="10613706" y="3157129"/>
            <a:ext cx="522500" cy="468000"/>
            <a:chOff x="4638" y="1688"/>
            <a:chExt cx="418" cy="361"/>
          </a:xfrm>
          <a:solidFill>
            <a:schemeClr val="bg1"/>
          </a:solidFill>
        </p:grpSpPr>
        <p:sp>
          <p:nvSpPr>
            <p:cNvPr id="32" name="Freeform 13"/>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4"/>
            <p:cNvSpPr/>
            <p:nvPr/>
          </p:nvSpPr>
          <p:spPr bwMode="auto">
            <a:xfrm>
              <a:off x="4739" y="1688"/>
              <a:ext cx="317"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4" name="Group 17"/>
          <p:cNvGrpSpPr>
            <a:grpSpLocks noChangeAspect="1"/>
          </p:cNvGrpSpPr>
          <p:nvPr/>
        </p:nvGrpSpPr>
        <p:grpSpPr bwMode="auto">
          <a:xfrm>
            <a:off x="10753406" y="5348917"/>
            <a:ext cx="341525" cy="504000"/>
            <a:chOff x="3735" y="2006"/>
            <a:chExt cx="206" cy="304"/>
          </a:xfrm>
          <a:solidFill>
            <a:schemeClr val="bg1"/>
          </a:solidFill>
        </p:grpSpPr>
        <p:sp>
          <p:nvSpPr>
            <p:cNvPr id="35" name="Rectangle 18"/>
            <p:cNvSpPr>
              <a:spLocks noChangeArrowheads="1"/>
            </p:cNvSpPr>
            <p:nvPr/>
          </p:nvSpPr>
          <p:spPr bwMode="auto">
            <a:xfrm>
              <a:off x="3823" y="2295"/>
              <a:ext cx="2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 name="Rectangle 19"/>
            <p:cNvSpPr>
              <a:spLocks noChangeArrowheads="1"/>
            </p:cNvSpPr>
            <p:nvPr/>
          </p:nvSpPr>
          <p:spPr bwMode="auto">
            <a:xfrm>
              <a:off x="3793" y="2237"/>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 name="Rectangle 20"/>
            <p:cNvSpPr>
              <a:spLocks noChangeArrowheads="1"/>
            </p:cNvSpPr>
            <p:nvPr/>
          </p:nvSpPr>
          <p:spPr bwMode="auto">
            <a:xfrm>
              <a:off x="3793" y="2266"/>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 name="Freeform 21"/>
            <p:cNvSpPr/>
            <p:nvPr/>
          </p:nvSpPr>
          <p:spPr bwMode="auto">
            <a:xfrm>
              <a:off x="3735" y="2006"/>
              <a:ext cx="206" cy="217"/>
            </a:xfrm>
            <a:custGeom>
              <a:avLst/>
              <a:gdLst>
                <a:gd name="T0" fmla="*/ 84 w 84"/>
                <a:gd name="T1" fmla="*/ 42 h 90"/>
                <a:gd name="T2" fmla="*/ 42 w 84"/>
                <a:gd name="T3" fmla="*/ 0 h 90"/>
                <a:gd name="T4" fmla="*/ 0 w 84"/>
                <a:gd name="T5" fmla="*/ 42 h 90"/>
                <a:gd name="T6" fmla="*/ 24 w 84"/>
                <a:gd name="T7" fmla="*/ 80 h 90"/>
                <a:gd name="T8" fmla="*/ 24 w 84"/>
                <a:gd name="T9" fmla="*/ 90 h 90"/>
                <a:gd name="T10" fmla="*/ 60 w 84"/>
                <a:gd name="T11" fmla="*/ 90 h 90"/>
                <a:gd name="T12" fmla="*/ 60 w 84"/>
                <a:gd name="T13" fmla="*/ 80 h 90"/>
                <a:gd name="T14" fmla="*/ 84 w 84"/>
                <a:gd name="T15" fmla="*/ 42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90">
                  <a:moveTo>
                    <a:pt x="84" y="42"/>
                  </a:moveTo>
                  <a:cubicBezTo>
                    <a:pt x="84" y="19"/>
                    <a:pt x="65" y="0"/>
                    <a:pt x="42" y="0"/>
                  </a:cubicBezTo>
                  <a:cubicBezTo>
                    <a:pt x="19" y="0"/>
                    <a:pt x="0" y="19"/>
                    <a:pt x="0" y="42"/>
                  </a:cubicBezTo>
                  <a:cubicBezTo>
                    <a:pt x="0" y="59"/>
                    <a:pt x="10" y="73"/>
                    <a:pt x="24" y="80"/>
                  </a:cubicBezTo>
                  <a:cubicBezTo>
                    <a:pt x="24" y="90"/>
                    <a:pt x="24" y="90"/>
                    <a:pt x="24" y="90"/>
                  </a:cubicBezTo>
                  <a:cubicBezTo>
                    <a:pt x="60" y="90"/>
                    <a:pt x="60" y="90"/>
                    <a:pt x="60" y="90"/>
                  </a:cubicBezTo>
                  <a:cubicBezTo>
                    <a:pt x="60" y="80"/>
                    <a:pt x="60" y="80"/>
                    <a:pt x="60" y="80"/>
                  </a:cubicBezTo>
                  <a:cubicBezTo>
                    <a:pt x="74" y="73"/>
                    <a:pt x="84" y="59"/>
                    <a:pt x="84" y="4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 name="文本框 38"/>
          <p:cNvSpPr txBox="1"/>
          <p:nvPr/>
        </p:nvSpPr>
        <p:spPr>
          <a:xfrm>
            <a:off x="7269894" y="2231732"/>
            <a:ext cx="4770080" cy="338554"/>
          </a:xfrm>
          <a:prstGeom prst="rect">
            <a:avLst/>
          </a:prstGeom>
          <a:noFill/>
        </p:spPr>
        <p:txBody>
          <a:bodyPr wrap="square" rtlCol="0">
            <a:spAutoFit/>
          </a:bodyPr>
          <a:lstStyle/>
          <a:p>
            <a:pPr algn="just"/>
            <a:r>
              <a:rPr lang="en-US" altLang="zh-CN" sz="1600" dirty="0"/>
              <a:t>The quick brown fox jumps over the lazy dog. </a:t>
            </a:r>
          </a:p>
        </p:txBody>
      </p:sp>
      <p:sp>
        <p:nvSpPr>
          <p:cNvPr id="40" name="文本框 39"/>
          <p:cNvSpPr txBox="1"/>
          <p:nvPr/>
        </p:nvSpPr>
        <p:spPr>
          <a:xfrm>
            <a:off x="7269894" y="4473037"/>
            <a:ext cx="4770080" cy="338554"/>
          </a:xfrm>
          <a:prstGeom prst="rect">
            <a:avLst/>
          </a:prstGeom>
          <a:noFill/>
        </p:spPr>
        <p:txBody>
          <a:bodyPr wrap="square" rtlCol="0">
            <a:spAutoFit/>
          </a:bodyPr>
          <a:lstStyle/>
          <a:p>
            <a:pPr algn="just"/>
            <a:r>
              <a:rPr lang="en-US" altLang="zh-CN" sz="1600" dirty="0"/>
              <a:t>The quick brown fox jumps over the lazy dog. </a:t>
            </a:r>
          </a:p>
        </p:txBody>
      </p:sp>
      <p:sp>
        <p:nvSpPr>
          <p:cNvPr id="41" name="文本框 40"/>
          <p:cNvSpPr txBox="1"/>
          <p:nvPr/>
        </p:nvSpPr>
        <p:spPr>
          <a:xfrm>
            <a:off x="6117013" y="3343354"/>
            <a:ext cx="4770080" cy="338554"/>
          </a:xfrm>
          <a:prstGeom prst="rect">
            <a:avLst/>
          </a:prstGeom>
          <a:noFill/>
        </p:spPr>
        <p:txBody>
          <a:bodyPr wrap="square" rtlCol="0">
            <a:spAutoFit/>
          </a:bodyPr>
          <a:lstStyle/>
          <a:p>
            <a:pPr algn="just"/>
            <a:r>
              <a:rPr lang="en-US" altLang="zh-CN" sz="1600" dirty="0"/>
              <a:t>The quick brown fox jumps over the lazy dog. </a:t>
            </a:r>
          </a:p>
        </p:txBody>
      </p:sp>
      <p:sp>
        <p:nvSpPr>
          <p:cNvPr id="42" name="文本框 41"/>
          <p:cNvSpPr txBox="1"/>
          <p:nvPr/>
        </p:nvSpPr>
        <p:spPr>
          <a:xfrm>
            <a:off x="6108775" y="5507658"/>
            <a:ext cx="4770080" cy="338554"/>
          </a:xfrm>
          <a:prstGeom prst="rect">
            <a:avLst/>
          </a:prstGeom>
          <a:noFill/>
        </p:spPr>
        <p:txBody>
          <a:bodyPr wrap="square" rtlCol="0">
            <a:spAutoFit/>
          </a:bodyPr>
          <a:lstStyle/>
          <a:p>
            <a:pPr algn="just"/>
            <a:r>
              <a:rPr lang="en-US" altLang="zh-CN" sz="1600" dirty="0"/>
              <a:t>The quick brown fox jumps over the lazy dog. </a:t>
            </a:r>
          </a:p>
        </p:txBody>
      </p:sp>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360"/>
                                          </p:val>
                                        </p:tav>
                                        <p:tav tm="100000">
                                          <p:val>
                                            <p:fltVal val="0"/>
                                          </p:val>
                                        </p:tav>
                                      </p:tavLst>
                                    </p:anim>
                                    <p:animEffect transition="in" filter="fade">
                                      <p:cBhvr>
                                        <p:cTn id="10" dur="500"/>
                                        <p:tgtEl>
                                          <p:spTgt spid="20"/>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1000"/>
                                        <p:tgtEl>
                                          <p:spTgt spid="28"/>
                                        </p:tgtEl>
                                      </p:cBhvr>
                                    </p:animEffect>
                                    <p:anim calcmode="lin" valueType="num">
                                      <p:cBhvr>
                                        <p:cTn id="21" dur="1000" fill="hold"/>
                                        <p:tgtEl>
                                          <p:spTgt spid="28"/>
                                        </p:tgtEl>
                                        <p:attrNameLst>
                                          <p:attrName>ppt_x</p:attrName>
                                        </p:attrNameLst>
                                      </p:cBhvr>
                                      <p:tavLst>
                                        <p:tav tm="0">
                                          <p:val>
                                            <p:strVal val="#ppt_x"/>
                                          </p:val>
                                        </p:tav>
                                        <p:tav tm="100000">
                                          <p:val>
                                            <p:strVal val="#ppt_x"/>
                                          </p:val>
                                        </p:tav>
                                      </p:tavLst>
                                    </p:anim>
                                    <p:anim calcmode="lin" valueType="num">
                                      <p:cBhvr>
                                        <p:cTn id="22" dur="1000" fill="hold"/>
                                        <p:tgtEl>
                                          <p:spTgt spid="28"/>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750"/>
                                        <p:tgtEl>
                                          <p:spTgt spid="29"/>
                                        </p:tgtEl>
                                      </p:cBhvr>
                                    </p:animEffect>
                                  </p:childTnLst>
                                </p:cTn>
                              </p:par>
                            </p:childTnLst>
                          </p:cTn>
                        </p:par>
                        <p:par>
                          <p:cTn id="27" fill="hold">
                            <p:stCondLst>
                              <p:cond delay="3000"/>
                            </p:stCondLst>
                            <p:childTnLst>
                              <p:par>
                                <p:cTn id="28" presetID="22" presetClass="entr" presetSubtype="8" fill="hold" grpId="0" nodeType="afterEffect">
                                  <p:stCondLst>
                                    <p:cond delay="0"/>
                                  </p:stCondLst>
                                  <p:childTnLst>
                                    <p:set>
                                      <p:cBhvr>
                                        <p:cTn id="29" dur="1" fill="hold">
                                          <p:stCondLst>
                                            <p:cond delay="0"/>
                                          </p:stCondLst>
                                        </p:cTn>
                                        <p:tgtEl>
                                          <p:spTgt spid="39"/>
                                        </p:tgtEl>
                                        <p:attrNameLst>
                                          <p:attrName>style.visibility</p:attrName>
                                        </p:attrNameLst>
                                      </p:cBhvr>
                                      <p:to>
                                        <p:strVal val="visible"/>
                                      </p:to>
                                    </p:set>
                                    <p:animEffect transition="in" filter="wipe(left)">
                                      <p:cBhvr>
                                        <p:cTn id="30" dur="750"/>
                                        <p:tgtEl>
                                          <p:spTgt spid="39"/>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750"/>
                                        <p:tgtEl>
                                          <p:spTgt spid="31"/>
                                        </p:tgtEl>
                                      </p:cBhvr>
                                    </p:animEffect>
                                  </p:childTnLst>
                                </p:cTn>
                              </p:par>
                            </p:childTnLst>
                          </p:cTn>
                        </p:par>
                        <p:par>
                          <p:cTn id="35" fill="hold">
                            <p:stCondLst>
                              <p:cond delay="5000"/>
                            </p:stCondLst>
                            <p:childTnLst>
                              <p:par>
                                <p:cTn id="36" presetID="22" presetClass="entr" presetSubtype="2"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wipe(right)">
                                      <p:cBhvr>
                                        <p:cTn id="38" dur="750"/>
                                        <p:tgtEl>
                                          <p:spTgt spid="41"/>
                                        </p:tgtEl>
                                      </p:cBhvr>
                                    </p:animEffect>
                                  </p:childTnLst>
                                </p:cTn>
                              </p:par>
                            </p:childTnLst>
                          </p:cTn>
                        </p:par>
                        <p:par>
                          <p:cTn id="39" fill="hold">
                            <p:stCondLst>
                              <p:cond delay="6000"/>
                            </p:stCondLst>
                            <p:childTnLst>
                              <p:par>
                                <p:cTn id="40" presetID="10" presetClass="entr" presetSubtype="0" fill="hold" grpId="0" nodeType="after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750"/>
                                        <p:tgtEl>
                                          <p:spTgt spid="30"/>
                                        </p:tgtEl>
                                      </p:cBhvr>
                                    </p:animEffect>
                                  </p:childTnLst>
                                </p:cTn>
                              </p:par>
                            </p:childTnLst>
                          </p:cTn>
                        </p:par>
                        <p:par>
                          <p:cTn id="43" fill="hold">
                            <p:stCondLst>
                              <p:cond delay="7000"/>
                            </p:stCondLst>
                            <p:childTnLst>
                              <p:par>
                                <p:cTn id="44" presetID="22" presetClass="entr" presetSubtype="8"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wipe(left)">
                                      <p:cBhvr>
                                        <p:cTn id="46" dur="750"/>
                                        <p:tgtEl>
                                          <p:spTgt spid="40"/>
                                        </p:tgtEl>
                                      </p:cBhvr>
                                    </p:animEffect>
                                  </p:childTnLst>
                                </p:cTn>
                              </p:par>
                            </p:childTnLst>
                          </p:cTn>
                        </p:par>
                        <p:par>
                          <p:cTn id="47" fill="hold">
                            <p:stCondLst>
                              <p:cond delay="8000"/>
                            </p:stCondLst>
                            <p:childTnLst>
                              <p:par>
                                <p:cTn id="48" presetID="10" presetClass="entr" presetSubtype="0" fill="hold" nodeType="after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fade">
                                      <p:cBhvr>
                                        <p:cTn id="50" dur="750"/>
                                        <p:tgtEl>
                                          <p:spTgt spid="34"/>
                                        </p:tgtEl>
                                      </p:cBhvr>
                                    </p:animEffect>
                                  </p:childTnLst>
                                </p:cTn>
                              </p:par>
                            </p:childTnLst>
                          </p:cTn>
                        </p:par>
                        <p:par>
                          <p:cTn id="51" fill="hold">
                            <p:stCondLst>
                              <p:cond delay="9000"/>
                            </p:stCondLst>
                            <p:childTnLst>
                              <p:par>
                                <p:cTn id="52" presetID="22" presetClass="entr" presetSubtype="2" fill="hold" grpId="0" nodeType="after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wipe(right)">
                                      <p:cBhvr>
                                        <p:cTn id="54" dur="7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9" grpId="0"/>
      <p:bldP spid="40" grpId="0"/>
      <p:bldP spid="41" grpId="0"/>
      <p:bldP spid="4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a:off x="0" y="-43543"/>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9204168"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01</a:t>
            </a:r>
          </a:p>
        </p:txBody>
      </p:sp>
      <p:sp>
        <p:nvSpPr>
          <p:cNvPr id="35" name="文本框 34"/>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36" name="组合 35"/>
          <p:cNvGrpSpPr/>
          <p:nvPr/>
        </p:nvGrpSpPr>
        <p:grpSpPr>
          <a:xfrm rot="17100000">
            <a:off x="175953" y="261388"/>
            <a:ext cx="481872" cy="469661"/>
            <a:chOff x="1032060" y="5022216"/>
            <a:chExt cx="753746" cy="734645"/>
          </a:xfrm>
        </p:grpSpPr>
        <p:sp>
          <p:nvSpPr>
            <p:cNvPr id="37" name="等腰三角形 36"/>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椭圆 49"/>
          <p:cNvSpPr/>
          <p:nvPr/>
        </p:nvSpPr>
        <p:spPr>
          <a:xfrm flipV="1">
            <a:off x="8202682"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6881882"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7476967" y="49848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43879" y="2579980"/>
            <a:ext cx="2813661" cy="769441"/>
          </a:xfrm>
          <a:prstGeom prst="rect">
            <a:avLst/>
          </a:prstGeom>
          <a:noFill/>
        </p:spPr>
        <p:txBody>
          <a:bodyPr wrap="square" rtlCol="0">
            <a:spAutoFit/>
          </a:bodyPr>
          <a:lstStyle/>
          <a:p>
            <a:r>
              <a:rPr lang="en-US" altLang="zh-CN" sz="4400" dirty="0">
                <a:solidFill>
                  <a:schemeClr val="bg1"/>
                </a:solidFill>
                <a:latin typeface="微软雅黑 Light" panose="020B0502040204020203" pitchFamily="34" charset="-122"/>
                <a:ea typeface="微软雅黑 Light" panose="020B0502040204020203" pitchFamily="34" charset="-122"/>
              </a:rPr>
              <a:t>content</a:t>
            </a:r>
            <a:endParaRPr lang="zh-CN" altLang="en-US" sz="4400" dirty="0">
              <a:solidFill>
                <a:schemeClr val="bg1"/>
              </a:solidFill>
              <a:latin typeface="微软雅黑 Light" panose="020B0502040204020203" pitchFamily="34" charset="-122"/>
              <a:ea typeface="微软雅黑 Light" panose="020B0502040204020203" pitchFamily="34" charset="-122"/>
            </a:endParaRPr>
          </a:p>
        </p:txBody>
      </p:sp>
      <p:sp>
        <p:nvSpPr>
          <p:cNvPr id="53" name="文本框 52"/>
          <p:cNvSpPr txBox="1"/>
          <p:nvPr/>
        </p:nvSpPr>
        <p:spPr>
          <a:xfrm>
            <a:off x="8043879" y="3447941"/>
            <a:ext cx="3626662" cy="584775"/>
          </a:xfrm>
          <a:prstGeom prst="rect">
            <a:avLst/>
          </a:prstGeom>
          <a:noFill/>
        </p:spPr>
        <p:txBody>
          <a:bodyPr wrap="square" rtlCol="0">
            <a:spAutoFit/>
          </a:bodyPr>
          <a:lstStyle/>
          <a:p>
            <a:pPr algn="just"/>
            <a:r>
              <a:rPr lang="en-US" altLang="zh-CN" sz="1600" dirty="0">
                <a:solidFill>
                  <a:schemeClr val="bg1"/>
                </a:solidFill>
              </a:rPr>
              <a:t>The quick brown fox jumps over the lazy dog. </a:t>
            </a:r>
          </a:p>
        </p:txBody>
      </p:sp>
      <p:grpSp>
        <p:nvGrpSpPr>
          <p:cNvPr id="2" name="组合 1"/>
          <p:cNvGrpSpPr/>
          <p:nvPr/>
        </p:nvGrpSpPr>
        <p:grpSpPr>
          <a:xfrm>
            <a:off x="681057" y="1666929"/>
            <a:ext cx="721247" cy="721247"/>
            <a:chOff x="681057" y="1666929"/>
            <a:chExt cx="721247" cy="721247"/>
          </a:xfrm>
        </p:grpSpPr>
        <p:sp>
          <p:nvSpPr>
            <p:cNvPr id="8" name="椭圆 7"/>
            <p:cNvSpPr/>
            <p:nvPr/>
          </p:nvSpPr>
          <p:spPr>
            <a:xfrm>
              <a:off x="681057" y="1666929"/>
              <a:ext cx="721247" cy="721247"/>
            </a:xfrm>
            <a:prstGeom prst="ellipse">
              <a:avLst/>
            </a:prstGeom>
            <a:solidFill>
              <a:srgbClr val="847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4"/>
            <p:cNvGrpSpPr>
              <a:grpSpLocks noChangeAspect="1"/>
            </p:cNvGrpSpPr>
            <p:nvPr/>
          </p:nvGrpSpPr>
          <p:grpSpPr bwMode="auto">
            <a:xfrm>
              <a:off x="812256" y="1811151"/>
              <a:ext cx="448578" cy="448580"/>
              <a:chOff x="1982" y="1550"/>
              <a:chExt cx="378" cy="378"/>
            </a:xfrm>
            <a:solidFill>
              <a:schemeClr val="bg1"/>
            </a:solidFill>
          </p:grpSpPr>
          <p:sp>
            <p:nvSpPr>
              <p:cNvPr id="5" name="Freeform 5"/>
              <p:cNvSpPr/>
              <p:nvPr/>
            </p:nvSpPr>
            <p:spPr bwMode="auto">
              <a:xfrm>
                <a:off x="1982" y="1586"/>
                <a:ext cx="342" cy="342"/>
              </a:xfrm>
              <a:custGeom>
                <a:avLst/>
                <a:gdLst>
                  <a:gd name="T0" fmla="*/ 17 w 142"/>
                  <a:gd name="T1" fmla="*/ 0 h 142"/>
                  <a:gd name="T2" fmla="*/ 50 w 142"/>
                  <a:gd name="T3" fmla="*/ 89 h 142"/>
                  <a:gd name="T4" fmla="*/ 142 w 142"/>
                  <a:gd name="T5" fmla="*/ 125 h 142"/>
                  <a:gd name="T6" fmla="*/ 107 w 142"/>
                  <a:gd name="T7" fmla="*/ 90 h 142"/>
                  <a:gd name="T8" fmla="*/ 83 w 142"/>
                  <a:gd name="T9" fmla="*/ 80 h 142"/>
                  <a:gd name="T10" fmla="*/ 58 w 142"/>
                  <a:gd name="T11" fmla="*/ 55 h 142"/>
                  <a:gd name="T12" fmla="*/ 53 w 142"/>
                  <a:gd name="T13" fmla="*/ 36 h 142"/>
                  <a:gd name="T14" fmla="*/ 17 w 142"/>
                  <a:gd name="T15" fmla="*/ 0 h 1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142">
                    <a:moveTo>
                      <a:pt x="17" y="0"/>
                    </a:moveTo>
                    <a:cubicBezTo>
                      <a:pt x="12" y="7"/>
                      <a:pt x="0" y="38"/>
                      <a:pt x="50" y="89"/>
                    </a:cubicBezTo>
                    <a:cubicBezTo>
                      <a:pt x="102" y="142"/>
                      <a:pt x="136" y="131"/>
                      <a:pt x="142" y="125"/>
                    </a:cubicBezTo>
                    <a:cubicBezTo>
                      <a:pt x="107" y="90"/>
                      <a:pt x="107" y="90"/>
                      <a:pt x="107" y="90"/>
                    </a:cubicBezTo>
                    <a:cubicBezTo>
                      <a:pt x="102" y="95"/>
                      <a:pt x="96" y="90"/>
                      <a:pt x="83" y="80"/>
                    </a:cubicBezTo>
                    <a:cubicBezTo>
                      <a:pt x="76" y="74"/>
                      <a:pt x="66" y="65"/>
                      <a:pt x="58" y="55"/>
                    </a:cubicBezTo>
                    <a:cubicBezTo>
                      <a:pt x="53" y="48"/>
                      <a:pt x="48" y="41"/>
                      <a:pt x="53" y="36"/>
                    </a:cubicBezTo>
                    <a:lnTo>
                      <a:pt x="1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2244" y="1767"/>
                <a:ext cx="116" cy="113"/>
              </a:xfrm>
              <a:custGeom>
                <a:avLst/>
                <a:gdLst>
                  <a:gd name="T0" fmla="*/ 45 w 48"/>
                  <a:gd name="T1" fmla="*/ 37 h 47"/>
                  <a:gd name="T2" fmla="*/ 45 w 48"/>
                  <a:gd name="T3" fmla="*/ 29 h 47"/>
                  <a:gd name="T4" fmla="*/ 45 w 48"/>
                  <a:gd name="T5" fmla="*/ 29 h 47"/>
                  <a:gd name="T6" fmla="*/ 18 w 48"/>
                  <a:gd name="T7" fmla="*/ 2 h 47"/>
                  <a:gd name="T8" fmla="*/ 10 w 48"/>
                  <a:gd name="T9" fmla="*/ 2 h 47"/>
                  <a:gd name="T10" fmla="*/ 0 w 48"/>
                  <a:gd name="T11" fmla="*/ 12 h 47"/>
                  <a:gd name="T12" fmla="*/ 35 w 48"/>
                  <a:gd name="T13" fmla="*/ 47 h 47"/>
                  <a:gd name="T14" fmla="*/ 45 w 48"/>
                  <a:gd name="T15" fmla="*/ 3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47">
                    <a:moveTo>
                      <a:pt x="45" y="37"/>
                    </a:moveTo>
                    <a:cubicBezTo>
                      <a:pt x="48" y="35"/>
                      <a:pt x="47" y="31"/>
                      <a:pt x="45" y="29"/>
                    </a:cubicBezTo>
                    <a:cubicBezTo>
                      <a:pt x="45" y="29"/>
                      <a:pt x="45" y="29"/>
                      <a:pt x="45" y="29"/>
                    </a:cubicBezTo>
                    <a:cubicBezTo>
                      <a:pt x="45" y="29"/>
                      <a:pt x="18" y="2"/>
                      <a:pt x="18" y="2"/>
                    </a:cubicBezTo>
                    <a:cubicBezTo>
                      <a:pt x="16" y="0"/>
                      <a:pt x="12" y="0"/>
                      <a:pt x="10" y="2"/>
                    </a:cubicBezTo>
                    <a:cubicBezTo>
                      <a:pt x="0" y="12"/>
                      <a:pt x="0" y="12"/>
                      <a:pt x="0" y="12"/>
                    </a:cubicBezTo>
                    <a:cubicBezTo>
                      <a:pt x="35" y="47"/>
                      <a:pt x="35" y="47"/>
                      <a:pt x="35" y="47"/>
                    </a:cubicBezTo>
                    <a:cubicBezTo>
                      <a:pt x="35" y="47"/>
                      <a:pt x="45" y="37"/>
                      <a:pt x="4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2030" y="1550"/>
                <a:ext cx="115" cy="115"/>
              </a:xfrm>
              <a:custGeom>
                <a:avLst/>
                <a:gdLst>
                  <a:gd name="T0" fmla="*/ 45 w 48"/>
                  <a:gd name="T1" fmla="*/ 38 h 48"/>
                  <a:gd name="T2" fmla="*/ 45 w 48"/>
                  <a:gd name="T3" fmla="*/ 31 h 48"/>
                  <a:gd name="T4" fmla="*/ 45 w 48"/>
                  <a:gd name="T5" fmla="*/ 31 h 48"/>
                  <a:gd name="T6" fmla="*/ 17 w 48"/>
                  <a:gd name="T7" fmla="*/ 3 h 48"/>
                  <a:gd name="T8" fmla="*/ 10 w 48"/>
                  <a:gd name="T9" fmla="*/ 3 h 48"/>
                  <a:gd name="T10" fmla="*/ 0 w 48"/>
                  <a:gd name="T11" fmla="*/ 13 h 48"/>
                  <a:gd name="T12" fmla="*/ 36 w 48"/>
                  <a:gd name="T13" fmla="*/ 48 h 48"/>
                  <a:gd name="T14" fmla="*/ 45 w 48"/>
                  <a:gd name="T15" fmla="*/ 3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48">
                    <a:moveTo>
                      <a:pt x="45" y="38"/>
                    </a:moveTo>
                    <a:cubicBezTo>
                      <a:pt x="48" y="36"/>
                      <a:pt x="48" y="33"/>
                      <a:pt x="45" y="31"/>
                    </a:cubicBezTo>
                    <a:cubicBezTo>
                      <a:pt x="45" y="31"/>
                      <a:pt x="45" y="31"/>
                      <a:pt x="45" y="31"/>
                    </a:cubicBezTo>
                    <a:cubicBezTo>
                      <a:pt x="45" y="31"/>
                      <a:pt x="17" y="3"/>
                      <a:pt x="17" y="3"/>
                    </a:cubicBezTo>
                    <a:cubicBezTo>
                      <a:pt x="15" y="0"/>
                      <a:pt x="12" y="0"/>
                      <a:pt x="10" y="3"/>
                    </a:cubicBezTo>
                    <a:cubicBezTo>
                      <a:pt x="0" y="13"/>
                      <a:pt x="0" y="13"/>
                      <a:pt x="0" y="13"/>
                    </a:cubicBezTo>
                    <a:cubicBezTo>
                      <a:pt x="36" y="48"/>
                      <a:pt x="36" y="48"/>
                      <a:pt x="36" y="48"/>
                    </a:cubicBezTo>
                    <a:cubicBezTo>
                      <a:pt x="36" y="48"/>
                      <a:pt x="45" y="38"/>
                      <a:pt x="45"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9" name="文本框 8"/>
          <p:cNvSpPr txBox="1"/>
          <p:nvPr/>
        </p:nvSpPr>
        <p:spPr>
          <a:xfrm>
            <a:off x="1488962" y="1722758"/>
            <a:ext cx="2046515" cy="400110"/>
          </a:xfrm>
          <a:prstGeom prst="rect">
            <a:avLst/>
          </a:prstGeom>
          <a:noFill/>
        </p:spPr>
        <p:txBody>
          <a:bodyPr wrap="square" rtlCol="0">
            <a:spAutoFit/>
          </a:bodyPr>
          <a:lstStyle/>
          <a:p>
            <a:r>
              <a:rPr lang="en-US" altLang="zh-CN" sz="2000" dirty="0"/>
              <a:t>TEXT HERE</a:t>
            </a:r>
            <a:endParaRPr lang="zh-CN" altLang="en-US" sz="2000" dirty="0"/>
          </a:p>
        </p:txBody>
      </p:sp>
      <p:sp>
        <p:nvSpPr>
          <p:cNvPr id="24" name="文本框 23"/>
          <p:cNvSpPr txBox="1"/>
          <p:nvPr/>
        </p:nvSpPr>
        <p:spPr>
          <a:xfrm>
            <a:off x="1515072" y="2215960"/>
            <a:ext cx="5121977" cy="1323439"/>
          </a:xfrm>
          <a:prstGeom prst="rect">
            <a:avLst/>
          </a:prstGeom>
          <a:noFill/>
        </p:spPr>
        <p:txBody>
          <a:bodyPr wrap="square" rtlCol="0">
            <a:spAutoFit/>
          </a:bodyPr>
          <a:lstStyle/>
          <a:p>
            <a:pPr algn="just"/>
            <a:r>
              <a:rPr lang="en-US" altLang="zh-CN" sz="1600" dirty="0"/>
              <a:t>The quick brown fox jumps over the lazy dog. The quick brown fox jumps over the lazy dog. The quick brown fox jumps over the lazy dog. </a:t>
            </a:r>
          </a:p>
          <a:p>
            <a:pPr algn="just"/>
            <a:endParaRPr lang="en-US" altLang="zh-CN" sz="1600" dirty="0"/>
          </a:p>
          <a:p>
            <a:pPr algn="just"/>
            <a:endParaRPr lang="en-US" altLang="zh-CN" sz="1600" dirty="0"/>
          </a:p>
        </p:txBody>
      </p:sp>
      <p:sp>
        <p:nvSpPr>
          <p:cNvPr id="30" name="文本框 29"/>
          <p:cNvSpPr txBox="1"/>
          <p:nvPr/>
        </p:nvSpPr>
        <p:spPr>
          <a:xfrm>
            <a:off x="1488962" y="4130362"/>
            <a:ext cx="2046515" cy="400110"/>
          </a:xfrm>
          <a:prstGeom prst="rect">
            <a:avLst/>
          </a:prstGeom>
          <a:noFill/>
        </p:spPr>
        <p:txBody>
          <a:bodyPr wrap="square" rtlCol="0">
            <a:spAutoFit/>
          </a:bodyPr>
          <a:lstStyle/>
          <a:p>
            <a:r>
              <a:rPr lang="en-US" altLang="zh-CN" sz="2000" dirty="0"/>
              <a:t>TEXT HERE</a:t>
            </a:r>
            <a:endParaRPr lang="zh-CN" altLang="en-US" sz="2000" dirty="0"/>
          </a:p>
        </p:txBody>
      </p:sp>
      <p:sp>
        <p:nvSpPr>
          <p:cNvPr id="31" name="文本框 30"/>
          <p:cNvSpPr txBox="1"/>
          <p:nvPr/>
        </p:nvSpPr>
        <p:spPr>
          <a:xfrm>
            <a:off x="1515072" y="4623564"/>
            <a:ext cx="5121977" cy="1569660"/>
          </a:xfrm>
          <a:prstGeom prst="rect">
            <a:avLst/>
          </a:prstGeom>
          <a:noFill/>
        </p:spPr>
        <p:txBody>
          <a:bodyPr wrap="square" rtlCol="0">
            <a:spAutoFit/>
          </a:bodyPr>
          <a:lstStyle/>
          <a:p>
            <a:pPr algn="just"/>
            <a:r>
              <a:rPr lang="en-US" altLang="zh-CN" sz="1600" dirty="0"/>
              <a:t>The quick brown fox jumps over the lazy dog. The quick brown fox jumps over the lazy dog. The quick brown fox jumps over the lazy dog. </a:t>
            </a:r>
          </a:p>
          <a:p>
            <a:pPr algn="just"/>
            <a:endParaRPr lang="en-US" altLang="zh-CN" sz="1600" dirty="0"/>
          </a:p>
          <a:p>
            <a:pPr algn="just"/>
            <a:endParaRPr lang="en-US" altLang="zh-CN" sz="1600" dirty="0"/>
          </a:p>
          <a:p>
            <a:pPr algn="just"/>
            <a:endParaRPr lang="en-US" altLang="zh-CN" sz="1600" dirty="0"/>
          </a:p>
        </p:txBody>
      </p:sp>
      <p:grpSp>
        <p:nvGrpSpPr>
          <p:cNvPr id="4" name="组合 3"/>
          <p:cNvGrpSpPr/>
          <p:nvPr/>
        </p:nvGrpSpPr>
        <p:grpSpPr>
          <a:xfrm>
            <a:off x="681057" y="4074533"/>
            <a:ext cx="721247" cy="721247"/>
            <a:chOff x="681057" y="4074533"/>
            <a:chExt cx="721247" cy="721247"/>
          </a:xfrm>
        </p:grpSpPr>
        <p:sp>
          <p:nvSpPr>
            <p:cNvPr id="25" name="椭圆 24"/>
            <p:cNvSpPr/>
            <p:nvPr/>
          </p:nvSpPr>
          <p:spPr>
            <a:xfrm>
              <a:off x="681057" y="4074533"/>
              <a:ext cx="721247" cy="721247"/>
            </a:xfrm>
            <a:prstGeom prst="ellipse">
              <a:avLst/>
            </a:prstGeom>
            <a:solidFill>
              <a:srgbClr val="847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Group 10"/>
            <p:cNvGrpSpPr>
              <a:grpSpLocks noChangeAspect="1"/>
            </p:cNvGrpSpPr>
            <p:nvPr/>
          </p:nvGrpSpPr>
          <p:grpSpPr bwMode="auto">
            <a:xfrm>
              <a:off x="808207" y="4278938"/>
              <a:ext cx="468000" cy="314689"/>
              <a:chOff x="3666" y="2043"/>
              <a:chExt cx="348" cy="234"/>
            </a:xfrm>
            <a:solidFill>
              <a:schemeClr val="bg1"/>
            </a:solidFill>
          </p:grpSpPr>
          <p:sp>
            <p:nvSpPr>
              <p:cNvPr id="16" name="Freeform 11"/>
              <p:cNvSpPr/>
              <p:nvPr/>
            </p:nvSpPr>
            <p:spPr bwMode="auto">
              <a:xfrm>
                <a:off x="3678" y="2043"/>
                <a:ext cx="324" cy="137"/>
              </a:xfrm>
              <a:custGeom>
                <a:avLst/>
                <a:gdLst>
                  <a:gd name="T0" fmla="*/ 67 w 134"/>
                  <a:gd name="T1" fmla="*/ 56 h 56"/>
                  <a:gd name="T2" fmla="*/ 134 w 134"/>
                  <a:gd name="T3" fmla="*/ 0 h 56"/>
                  <a:gd name="T4" fmla="*/ 133 w 134"/>
                  <a:gd name="T5" fmla="*/ 0 h 56"/>
                  <a:gd name="T6" fmla="*/ 1 w 134"/>
                  <a:gd name="T7" fmla="*/ 0 h 56"/>
                  <a:gd name="T8" fmla="*/ 0 w 134"/>
                  <a:gd name="T9" fmla="*/ 0 h 56"/>
                  <a:gd name="T10" fmla="*/ 67 w 134"/>
                  <a:gd name="T11" fmla="*/ 56 h 56"/>
                </a:gdLst>
                <a:ahLst/>
                <a:cxnLst>
                  <a:cxn ang="0">
                    <a:pos x="T0" y="T1"/>
                  </a:cxn>
                  <a:cxn ang="0">
                    <a:pos x="T2" y="T3"/>
                  </a:cxn>
                  <a:cxn ang="0">
                    <a:pos x="T4" y="T5"/>
                  </a:cxn>
                  <a:cxn ang="0">
                    <a:pos x="T6" y="T7"/>
                  </a:cxn>
                  <a:cxn ang="0">
                    <a:pos x="T8" y="T9"/>
                  </a:cxn>
                  <a:cxn ang="0">
                    <a:pos x="T10" y="T11"/>
                  </a:cxn>
                </a:cxnLst>
                <a:rect l="0" t="0" r="r" b="b"/>
                <a:pathLst>
                  <a:path w="134" h="56">
                    <a:moveTo>
                      <a:pt x="67" y="56"/>
                    </a:moveTo>
                    <a:cubicBezTo>
                      <a:pt x="134" y="0"/>
                      <a:pt x="134" y="0"/>
                      <a:pt x="134" y="0"/>
                    </a:cubicBezTo>
                    <a:cubicBezTo>
                      <a:pt x="134" y="0"/>
                      <a:pt x="133" y="0"/>
                      <a:pt x="133" y="0"/>
                    </a:cubicBezTo>
                    <a:cubicBezTo>
                      <a:pt x="1" y="0"/>
                      <a:pt x="1" y="0"/>
                      <a:pt x="1" y="0"/>
                    </a:cubicBezTo>
                    <a:cubicBezTo>
                      <a:pt x="1" y="0"/>
                      <a:pt x="0" y="0"/>
                      <a:pt x="0" y="0"/>
                    </a:cubicBezTo>
                    <a:lnTo>
                      <a:pt x="67"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2"/>
              <p:cNvSpPr/>
              <p:nvPr/>
            </p:nvSpPr>
            <p:spPr bwMode="auto">
              <a:xfrm>
                <a:off x="3898" y="2053"/>
                <a:ext cx="116" cy="212"/>
              </a:xfrm>
              <a:custGeom>
                <a:avLst/>
                <a:gdLst>
                  <a:gd name="T0" fmla="*/ 48 w 48"/>
                  <a:gd name="T1" fmla="*/ 2 h 87"/>
                  <a:gd name="T2" fmla="*/ 48 w 48"/>
                  <a:gd name="T3" fmla="*/ 0 h 87"/>
                  <a:gd name="T4" fmla="*/ 0 w 48"/>
                  <a:gd name="T5" fmla="*/ 40 h 87"/>
                  <a:gd name="T6" fmla="*/ 48 w 48"/>
                  <a:gd name="T7" fmla="*/ 87 h 87"/>
                  <a:gd name="T8" fmla="*/ 48 w 48"/>
                  <a:gd name="T9" fmla="*/ 86 h 87"/>
                  <a:gd name="T10" fmla="*/ 48 w 48"/>
                  <a:gd name="T11" fmla="*/ 2 h 87"/>
                </a:gdLst>
                <a:ahLst/>
                <a:cxnLst>
                  <a:cxn ang="0">
                    <a:pos x="T0" y="T1"/>
                  </a:cxn>
                  <a:cxn ang="0">
                    <a:pos x="T2" y="T3"/>
                  </a:cxn>
                  <a:cxn ang="0">
                    <a:pos x="T4" y="T5"/>
                  </a:cxn>
                  <a:cxn ang="0">
                    <a:pos x="T6" y="T7"/>
                  </a:cxn>
                  <a:cxn ang="0">
                    <a:pos x="T8" y="T9"/>
                  </a:cxn>
                  <a:cxn ang="0">
                    <a:pos x="T10" y="T11"/>
                  </a:cxn>
                </a:cxnLst>
                <a:rect l="0" t="0" r="r" b="b"/>
                <a:pathLst>
                  <a:path w="48" h="87">
                    <a:moveTo>
                      <a:pt x="48" y="2"/>
                    </a:moveTo>
                    <a:cubicBezTo>
                      <a:pt x="48" y="1"/>
                      <a:pt x="48" y="1"/>
                      <a:pt x="48" y="0"/>
                    </a:cubicBezTo>
                    <a:cubicBezTo>
                      <a:pt x="0" y="40"/>
                      <a:pt x="0" y="40"/>
                      <a:pt x="0" y="40"/>
                    </a:cubicBezTo>
                    <a:cubicBezTo>
                      <a:pt x="48" y="87"/>
                      <a:pt x="48" y="87"/>
                      <a:pt x="48" y="87"/>
                    </a:cubicBezTo>
                    <a:cubicBezTo>
                      <a:pt x="48" y="87"/>
                      <a:pt x="48" y="87"/>
                      <a:pt x="48" y="86"/>
                    </a:cubicBezTo>
                    <a:lnTo>
                      <a:pt x="4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3"/>
              <p:cNvSpPr/>
              <p:nvPr/>
            </p:nvSpPr>
            <p:spPr bwMode="auto">
              <a:xfrm>
                <a:off x="3666" y="2053"/>
                <a:ext cx="116" cy="212"/>
              </a:xfrm>
              <a:custGeom>
                <a:avLst/>
                <a:gdLst>
                  <a:gd name="T0" fmla="*/ 0 w 48"/>
                  <a:gd name="T1" fmla="*/ 0 h 87"/>
                  <a:gd name="T2" fmla="*/ 0 w 48"/>
                  <a:gd name="T3" fmla="*/ 2 h 87"/>
                  <a:gd name="T4" fmla="*/ 0 w 48"/>
                  <a:gd name="T5" fmla="*/ 86 h 87"/>
                  <a:gd name="T6" fmla="*/ 0 w 48"/>
                  <a:gd name="T7" fmla="*/ 87 h 87"/>
                  <a:gd name="T8" fmla="*/ 48 w 48"/>
                  <a:gd name="T9" fmla="*/ 40 h 87"/>
                  <a:gd name="T10" fmla="*/ 0 w 48"/>
                  <a:gd name="T11" fmla="*/ 0 h 87"/>
                </a:gdLst>
                <a:ahLst/>
                <a:cxnLst>
                  <a:cxn ang="0">
                    <a:pos x="T0" y="T1"/>
                  </a:cxn>
                  <a:cxn ang="0">
                    <a:pos x="T2" y="T3"/>
                  </a:cxn>
                  <a:cxn ang="0">
                    <a:pos x="T4" y="T5"/>
                  </a:cxn>
                  <a:cxn ang="0">
                    <a:pos x="T6" y="T7"/>
                  </a:cxn>
                  <a:cxn ang="0">
                    <a:pos x="T8" y="T9"/>
                  </a:cxn>
                  <a:cxn ang="0">
                    <a:pos x="T10" y="T11"/>
                  </a:cxn>
                </a:cxnLst>
                <a:rect l="0" t="0" r="r" b="b"/>
                <a:pathLst>
                  <a:path w="48" h="87">
                    <a:moveTo>
                      <a:pt x="0" y="0"/>
                    </a:moveTo>
                    <a:cubicBezTo>
                      <a:pt x="0" y="1"/>
                      <a:pt x="0" y="1"/>
                      <a:pt x="0" y="2"/>
                    </a:cubicBezTo>
                    <a:cubicBezTo>
                      <a:pt x="0" y="86"/>
                      <a:pt x="0" y="86"/>
                      <a:pt x="0" y="86"/>
                    </a:cubicBezTo>
                    <a:cubicBezTo>
                      <a:pt x="0" y="87"/>
                      <a:pt x="0" y="87"/>
                      <a:pt x="0" y="87"/>
                    </a:cubicBezTo>
                    <a:cubicBezTo>
                      <a:pt x="48" y="40"/>
                      <a:pt x="48" y="40"/>
                      <a:pt x="48" y="4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4"/>
              <p:cNvSpPr/>
              <p:nvPr/>
            </p:nvSpPr>
            <p:spPr bwMode="auto">
              <a:xfrm>
                <a:off x="3678" y="2160"/>
                <a:ext cx="324" cy="117"/>
              </a:xfrm>
              <a:custGeom>
                <a:avLst/>
                <a:gdLst>
                  <a:gd name="T0" fmla="*/ 86 w 134"/>
                  <a:gd name="T1" fmla="*/ 0 h 48"/>
                  <a:gd name="T2" fmla="*/ 69 w 134"/>
                  <a:gd name="T3" fmla="*/ 14 h 48"/>
                  <a:gd name="T4" fmla="*/ 67 w 134"/>
                  <a:gd name="T5" fmla="*/ 15 h 48"/>
                  <a:gd name="T6" fmla="*/ 65 w 134"/>
                  <a:gd name="T7" fmla="*/ 14 h 48"/>
                  <a:gd name="T8" fmla="*/ 48 w 134"/>
                  <a:gd name="T9" fmla="*/ 0 h 48"/>
                  <a:gd name="T10" fmla="*/ 0 w 134"/>
                  <a:gd name="T11" fmla="*/ 48 h 48"/>
                  <a:gd name="T12" fmla="*/ 1 w 134"/>
                  <a:gd name="T13" fmla="*/ 48 h 48"/>
                  <a:gd name="T14" fmla="*/ 133 w 134"/>
                  <a:gd name="T15" fmla="*/ 48 h 48"/>
                  <a:gd name="T16" fmla="*/ 134 w 134"/>
                  <a:gd name="T17" fmla="*/ 48 h 48"/>
                  <a:gd name="T18" fmla="*/ 86 w 134"/>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48">
                    <a:moveTo>
                      <a:pt x="86" y="0"/>
                    </a:moveTo>
                    <a:cubicBezTo>
                      <a:pt x="69" y="14"/>
                      <a:pt x="69" y="14"/>
                      <a:pt x="69" y="14"/>
                    </a:cubicBezTo>
                    <a:cubicBezTo>
                      <a:pt x="68" y="15"/>
                      <a:pt x="68" y="15"/>
                      <a:pt x="67" y="15"/>
                    </a:cubicBezTo>
                    <a:cubicBezTo>
                      <a:pt x="66" y="15"/>
                      <a:pt x="66" y="15"/>
                      <a:pt x="65" y="14"/>
                    </a:cubicBezTo>
                    <a:cubicBezTo>
                      <a:pt x="48" y="0"/>
                      <a:pt x="48" y="0"/>
                      <a:pt x="48" y="0"/>
                    </a:cubicBezTo>
                    <a:cubicBezTo>
                      <a:pt x="0" y="48"/>
                      <a:pt x="0" y="48"/>
                      <a:pt x="0" y="48"/>
                    </a:cubicBezTo>
                    <a:cubicBezTo>
                      <a:pt x="0" y="48"/>
                      <a:pt x="0" y="48"/>
                      <a:pt x="1" y="48"/>
                    </a:cubicBezTo>
                    <a:cubicBezTo>
                      <a:pt x="133" y="48"/>
                      <a:pt x="133" y="48"/>
                      <a:pt x="133" y="48"/>
                    </a:cubicBezTo>
                    <a:cubicBezTo>
                      <a:pt x="134" y="48"/>
                      <a:pt x="134" y="48"/>
                      <a:pt x="134" y="48"/>
                    </a:cubicBezTo>
                    <a:lnTo>
                      <a:pt x="8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Tree>
    <p:extLst>
      <p:ext uri="{BB962C8B-B14F-4D97-AF65-F5344CB8AC3E}">
        <p14:creationId xmlns:p14="http://schemas.microsoft.com/office/powerpoint/2010/main" val="321023192"/>
      </p:ext>
    </p:ext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 calcmode="lin" valueType="num">
                                      <p:cBhvr>
                                        <p:cTn id="9" dur="500" fill="hold"/>
                                        <p:tgtEl>
                                          <p:spTgt spid="36"/>
                                        </p:tgtEl>
                                        <p:attrNameLst>
                                          <p:attrName>style.rotation</p:attrName>
                                        </p:attrNameLst>
                                      </p:cBhvr>
                                      <p:tavLst>
                                        <p:tav tm="0">
                                          <p:val>
                                            <p:fltVal val="360"/>
                                          </p:val>
                                        </p:tav>
                                        <p:tav tm="100000">
                                          <p:val>
                                            <p:fltVal val="0"/>
                                          </p:val>
                                        </p:tav>
                                      </p:tavLst>
                                    </p:anim>
                                    <p:animEffect transition="in" filter="fade">
                                      <p:cBhvr>
                                        <p:cTn id="10" dur="500"/>
                                        <p:tgtEl>
                                          <p:spTgt spid="36"/>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500" fill="hold"/>
                                        <p:tgtEl>
                                          <p:spTgt spid="12"/>
                                        </p:tgtEl>
                                        <p:attrNameLst>
                                          <p:attrName>ppt_x</p:attrName>
                                        </p:attrNameLst>
                                      </p:cBhvr>
                                      <p:tavLst>
                                        <p:tav tm="0">
                                          <p:val>
                                            <p:strVal val="1+#ppt_w/2"/>
                                          </p:val>
                                        </p:tav>
                                        <p:tav tm="100000">
                                          <p:val>
                                            <p:strVal val="#ppt_x"/>
                                          </p:val>
                                        </p:tav>
                                      </p:tavLst>
                                    </p:anim>
                                    <p:anim calcmode="lin" valueType="num">
                                      <p:cBhvr additive="base">
                                        <p:cTn id="15" dur="500" fill="hold"/>
                                        <p:tgtEl>
                                          <p:spTgt spid="12"/>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 calcmode="lin" valueType="num">
                                      <p:cBhvr additive="base">
                                        <p:cTn id="18" dur="500" fill="hold"/>
                                        <p:tgtEl>
                                          <p:spTgt spid="50"/>
                                        </p:tgtEl>
                                        <p:attrNameLst>
                                          <p:attrName>ppt_x</p:attrName>
                                        </p:attrNameLst>
                                      </p:cBhvr>
                                      <p:tavLst>
                                        <p:tav tm="0">
                                          <p:val>
                                            <p:strVal val="1+#ppt_w/2"/>
                                          </p:val>
                                        </p:tav>
                                        <p:tav tm="100000">
                                          <p:val>
                                            <p:strVal val="#ppt_x"/>
                                          </p:val>
                                        </p:tav>
                                      </p:tavLst>
                                    </p:anim>
                                    <p:anim calcmode="lin" valueType="num">
                                      <p:cBhvr additive="base">
                                        <p:cTn id="19" dur="500" fill="hold"/>
                                        <p:tgtEl>
                                          <p:spTgt spid="50"/>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0"/>
                                  </p:stCondLst>
                                  <p:childTnLst>
                                    <p:set>
                                      <p:cBhvr>
                                        <p:cTn id="21" dur="1" fill="hold">
                                          <p:stCondLst>
                                            <p:cond delay="0"/>
                                          </p:stCondLst>
                                        </p:cTn>
                                        <p:tgtEl>
                                          <p:spTgt spid="51"/>
                                        </p:tgtEl>
                                        <p:attrNameLst>
                                          <p:attrName>style.visibility</p:attrName>
                                        </p:attrNameLst>
                                      </p:cBhvr>
                                      <p:to>
                                        <p:strVal val="visible"/>
                                      </p:to>
                                    </p:set>
                                    <p:anim calcmode="lin" valueType="num">
                                      <p:cBhvr additive="base">
                                        <p:cTn id="22" dur="500" fill="hold"/>
                                        <p:tgtEl>
                                          <p:spTgt spid="51"/>
                                        </p:tgtEl>
                                        <p:attrNameLst>
                                          <p:attrName>ppt_x</p:attrName>
                                        </p:attrNameLst>
                                      </p:cBhvr>
                                      <p:tavLst>
                                        <p:tav tm="0">
                                          <p:val>
                                            <p:strVal val="1+#ppt_w/2"/>
                                          </p:val>
                                        </p:tav>
                                        <p:tav tm="100000">
                                          <p:val>
                                            <p:strVal val="#ppt_x"/>
                                          </p:val>
                                        </p:tav>
                                      </p:tavLst>
                                    </p:anim>
                                    <p:anim calcmode="lin" valueType="num">
                                      <p:cBhvr additive="base">
                                        <p:cTn id="23" dur="500" fill="hold"/>
                                        <p:tgtEl>
                                          <p:spTgt spid="51"/>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500" fill="hold"/>
                                        <p:tgtEl>
                                          <p:spTgt spid="52"/>
                                        </p:tgtEl>
                                        <p:attrNameLst>
                                          <p:attrName>ppt_x</p:attrName>
                                        </p:attrNameLst>
                                      </p:cBhvr>
                                      <p:tavLst>
                                        <p:tav tm="0">
                                          <p:val>
                                            <p:strVal val="1+#ppt_w/2"/>
                                          </p:val>
                                        </p:tav>
                                        <p:tav tm="100000">
                                          <p:val>
                                            <p:strVal val="#ppt_x"/>
                                          </p:val>
                                        </p:tav>
                                      </p:tavLst>
                                    </p:anim>
                                    <p:anim calcmode="lin" valueType="num">
                                      <p:cBhvr additive="base">
                                        <p:cTn id="27" dur="500" fill="hold"/>
                                        <p:tgtEl>
                                          <p:spTgt spid="52"/>
                                        </p:tgtEl>
                                        <p:attrNameLst>
                                          <p:attrName>ppt_y</p:attrName>
                                        </p:attrNameLst>
                                      </p:cBhvr>
                                      <p:tavLst>
                                        <p:tav tm="0">
                                          <p:val>
                                            <p:strVal val="#ppt_y"/>
                                          </p:val>
                                        </p:tav>
                                        <p:tav tm="100000">
                                          <p:val>
                                            <p:strVal val="#ppt_y"/>
                                          </p:val>
                                        </p:tav>
                                      </p:tavLst>
                                    </p:anim>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par>
                          <p:cTn id="32" fill="hold">
                            <p:stCondLst>
                              <p:cond delay="1500"/>
                            </p:stCondLst>
                            <p:childTnLst>
                              <p:par>
                                <p:cTn id="33" presetID="22" presetClass="entr" presetSubtype="8" fill="hold" grpId="0"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wipe(left)">
                                      <p:cBhvr>
                                        <p:cTn id="35" dur="500"/>
                                        <p:tgtEl>
                                          <p:spTgt spid="53"/>
                                        </p:tgtEl>
                                      </p:cBhvr>
                                    </p:animEffect>
                                  </p:childTnLst>
                                </p:cTn>
                              </p:par>
                            </p:childTnLst>
                          </p:cTn>
                        </p:par>
                        <p:par>
                          <p:cTn id="36" fill="hold">
                            <p:stCondLst>
                              <p:cond delay="2000"/>
                            </p:stCondLst>
                            <p:childTnLst>
                              <p:par>
                                <p:cTn id="37" presetID="2" presetClass="entr" presetSubtype="8" fill="hold" nodeType="afterEffect">
                                  <p:stCondLst>
                                    <p:cond delay="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500" fill="hold"/>
                                        <p:tgtEl>
                                          <p:spTgt spid="2"/>
                                        </p:tgtEl>
                                        <p:attrNameLst>
                                          <p:attrName>ppt_x</p:attrName>
                                        </p:attrNameLst>
                                      </p:cBhvr>
                                      <p:tavLst>
                                        <p:tav tm="0">
                                          <p:val>
                                            <p:strVal val="0-#ppt_w/2"/>
                                          </p:val>
                                        </p:tav>
                                        <p:tav tm="100000">
                                          <p:val>
                                            <p:strVal val="#ppt_x"/>
                                          </p:val>
                                        </p:tav>
                                      </p:tavLst>
                                    </p:anim>
                                    <p:anim calcmode="lin" valueType="num">
                                      <p:cBhvr additive="base">
                                        <p:cTn id="40" dur="500" fill="hold"/>
                                        <p:tgtEl>
                                          <p:spTgt spid="2"/>
                                        </p:tgtEl>
                                        <p:attrNameLst>
                                          <p:attrName>ppt_y</p:attrName>
                                        </p:attrNameLst>
                                      </p:cBhvr>
                                      <p:tavLst>
                                        <p:tav tm="0">
                                          <p:val>
                                            <p:strVal val="#ppt_y"/>
                                          </p:val>
                                        </p:tav>
                                        <p:tav tm="100000">
                                          <p:val>
                                            <p:strVal val="#ppt_y"/>
                                          </p:val>
                                        </p:tav>
                                      </p:tavLst>
                                    </p:anim>
                                  </p:childTnLst>
                                </p:cTn>
                              </p:par>
                            </p:childTnLst>
                          </p:cTn>
                        </p:par>
                        <p:par>
                          <p:cTn id="41" fill="hold">
                            <p:stCondLst>
                              <p:cond delay="2500"/>
                            </p:stCondLst>
                            <p:childTnLst>
                              <p:par>
                                <p:cTn id="42" presetID="22" presetClass="entr" presetSubtype="8"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childTnLst>
                          </p:cTn>
                        </p:par>
                        <p:par>
                          <p:cTn id="45" fill="hold">
                            <p:stCondLst>
                              <p:cond delay="3000"/>
                            </p:stCondLst>
                            <p:childTnLst>
                              <p:par>
                                <p:cTn id="46" presetID="22" presetClass="entr" presetSubtype="8" fill="hold" grpId="0" nodeType="after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wipe(left)">
                                      <p:cBhvr>
                                        <p:cTn id="48" dur="500"/>
                                        <p:tgtEl>
                                          <p:spTgt spid="24"/>
                                        </p:tgtEl>
                                      </p:cBhvr>
                                    </p:animEffect>
                                  </p:childTnLst>
                                </p:cTn>
                              </p:par>
                            </p:childTnLst>
                          </p:cTn>
                        </p:par>
                        <p:par>
                          <p:cTn id="49" fill="hold">
                            <p:stCondLst>
                              <p:cond delay="3500"/>
                            </p:stCondLst>
                            <p:childTnLst>
                              <p:par>
                                <p:cTn id="50" presetID="2" presetClass="entr" presetSubtype="8" fill="hold" nodeType="afterEffect">
                                  <p:stCondLst>
                                    <p:cond delay="0"/>
                                  </p:stCondLst>
                                  <p:childTnLst>
                                    <p:set>
                                      <p:cBhvr>
                                        <p:cTn id="51" dur="1" fill="hold">
                                          <p:stCondLst>
                                            <p:cond delay="0"/>
                                          </p:stCondLst>
                                        </p:cTn>
                                        <p:tgtEl>
                                          <p:spTgt spid="4"/>
                                        </p:tgtEl>
                                        <p:attrNameLst>
                                          <p:attrName>style.visibility</p:attrName>
                                        </p:attrNameLst>
                                      </p:cBhvr>
                                      <p:to>
                                        <p:strVal val="visible"/>
                                      </p:to>
                                    </p:set>
                                    <p:anim calcmode="lin" valueType="num">
                                      <p:cBhvr additive="base">
                                        <p:cTn id="52" dur="500" fill="hold"/>
                                        <p:tgtEl>
                                          <p:spTgt spid="4"/>
                                        </p:tgtEl>
                                        <p:attrNameLst>
                                          <p:attrName>ppt_x</p:attrName>
                                        </p:attrNameLst>
                                      </p:cBhvr>
                                      <p:tavLst>
                                        <p:tav tm="0">
                                          <p:val>
                                            <p:strVal val="0-#ppt_w/2"/>
                                          </p:val>
                                        </p:tav>
                                        <p:tav tm="100000">
                                          <p:val>
                                            <p:strVal val="#ppt_x"/>
                                          </p:val>
                                        </p:tav>
                                      </p:tavLst>
                                    </p:anim>
                                    <p:anim calcmode="lin" valueType="num">
                                      <p:cBhvr additive="base">
                                        <p:cTn id="53" dur="500" fill="hold"/>
                                        <p:tgtEl>
                                          <p:spTgt spid="4"/>
                                        </p:tgtEl>
                                        <p:attrNameLst>
                                          <p:attrName>ppt_y</p:attrName>
                                        </p:attrNameLst>
                                      </p:cBhvr>
                                      <p:tavLst>
                                        <p:tav tm="0">
                                          <p:val>
                                            <p:strVal val="#ppt_y"/>
                                          </p:val>
                                        </p:tav>
                                        <p:tav tm="100000">
                                          <p:val>
                                            <p:strVal val="#ppt_y"/>
                                          </p:val>
                                        </p:tav>
                                      </p:tavLst>
                                    </p:anim>
                                  </p:childTnLst>
                                </p:cTn>
                              </p:par>
                            </p:childTnLst>
                          </p:cTn>
                        </p:par>
                        <p:par>
                          <p:cTn id="54" fill="hold">
                            <p:stCondLst>
                              <p:cond delay="4000"/>
                            </p:stCondLst>
                            <p:childTnLst>
                              <p:par>
                                <p:cTn id="55" presetID="22" presetClass="entr" presetSubtype="8" fill="hold" grpId="0" nodeType="after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wipe(left)">
                                      <p:cBhvr>
                                        <p:cTn id="57" dur="500"/>
                                        <p:tgtEl>
                                          <p:spTgt spid="30"/>
                                        </p:tgtEl>
                                      </p:cBhvr>
                                    </p:animEffect>
                                  </p:childTnLst>
                                </p:cTn>
                              </p:par>
                            </p:childTnLst>
                          </p:cTn>
                        </p:par>
                        <p:par>
                          <p:cTn id="58" fill="hold">
                            <p:stCondLst>
                              <p:cond delay="4500"/>
                            </p:stCondLst>
                            <p:childTnLst>
                              <p:par>
                                <p:cTn id="59" presetID="22" presetClass="entr" presetSubtype="8" fill="hold" grpId="0" nodeType="after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wipe(left)">
                                      <p:cBhvr>
                                        <p:cTn id="6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14" grpId="0"/>
      <p:bldP spid="53" grpId="0"/>
      <p:bldP spid="9" grpId="0"/>
      <p:bldP spid="24" grpId="0"/>
      <p:bldP spid="30" grpId="0"/>
      <p:bldP spid="3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12500" t="313" r="12500" b="-313"/>
          <a:stretch>
            <a:fillRect/>
          </a:stretch>
        </p:blipFill>
        <p:spPr>
          <a:xfrm>
            <a:off x="4900856" y="3635867"/>
            <a:ext cx="2557462" cy="2557462"/>
          </a:xfrm>
          <a:prstGeom prst="ellipse">
            <a:avLst/>
          </a:prstGeom>
        </p:spPr>
      </p:pic>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l="5834" r="27500"/>
          <a:stretch>
            <a:fillRect/>
          </a:stretch>
        </p:blipFill>
        <p:spPr>
          <a:xfrm>
            <a:off x="447599" y="1426368"/>
            <a:ext cx="4471988" cy="4471988"/>
          </a:xfrm>
          <a:prstGeom prst="ellipse">
            <a:avLst/>
          </a:prstGeom>
        </p:spPr>
      </p:pic>
      <p:pic>
        <p:nvPicPr>
          <p:cNvPr id="8" name="图片 7"/>
          <p:cNvPicPr/>
          <p:nvPr/>
        </p:nvPicPr>
        <p:blipFill rotWithShape="1">
          <a:blip r:embed="rId5" cstate="print">
            <a:extLst>
              <a:ext uri="{28A0092B-C50C-407E-A947-70E740481C1C}">
                <a14:useLocalDpi xmlns:a14="http://schemas.microsoft.com/office/drawing/2010/main" val="0"/>
              </a:ext>
            </a:extLst>
          </a:blip>
          <a:srcRect l="12500" t="2501" r="12500" b="2423"/>
          <a:stretch>
            <a:fillRect/>
          </a:stretch>
        </p:blipFill>
        <p:spPr>
          <a:xfrm>
            <a:off x="5119569" y="1744773"/>
            <a:ext cx="1727838" cy="1727838"/>
          </a:xfrm>
          <a:prstGeom prst="ellipse">
            <a:avLst/>
          </a:prstGeom>
        </p:spPr>
      </p:pic>
      <p:sp>
        <p:nvSpPr>
          <p:cNvPr id="10" name="矩形 9"/>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03</a:t>
            </a:r>
          </a:p>
        </p:txBody>
      </p:sp>
      <p:sp>
        <p:nvSpPr>
          <p:cNvPr id="12" name="文本框 11"/>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13" name="组合 12"/>
          <p:cNvGrpSpPr/>
          <p:nvPr/>
        </p:nvGrpSpPr>
        <p:grpSpPr>
          <a:xfrm rot="17100000">
            <a:off x="175953" y="261388"/>
            <a:ext cx="481872" cy="469661"/>
            <a:chOff x="1032060" y="5022216"/>
            <a:chExt cx="753746" cy="734645"/>
          </a:xfrm>
        </p:grpSpPr>
        <p:sp>
          <p:nvSpPr>
            <p:cNvPr id="14" name="等腰三角形 13"/>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6834052" y="2213544"/>
            <a:ext cx="1478392" cy="400110"/>
          </a:xfrm>
          <a:prstGeom prst="rect">
            <a:avLst/>
          </a:prstGeom>
          <a:noFill/>
        </p:spPr>
        <p:txBody>
          <a:bodyPr wrap="square" rtlCol="0">
            <a:spAutoFit/>
          </a:bodyPr>
          <a:lstStyle/>
          <a:p>
            <a:r>
              <a:rPr lang="en-US" altLang="zh-CN" sz="2000" dirty="0"/>
              <a:t>Your Title</a:t>
            </a:r>
          </a:p>
        </p:txBody>
      </p:sp>
      <p:sp>
        <p:nvSpPr>
          <p:cNvPr id="22" name="文本框 21"/>
          <p:cNvSpPr txBox="1"/>
          <p:nvPr/>
        </p:nvSpPr>
        <p:spPr>
          <a:xfrm>
            <a:off x="7477049" y="4858725"/>
            <a:ext cx="1478392" cy="400110"/>
          </a:xfrm>
          <a:prstGeom prst="rect">
            <a:avLst/>
          </a:prstGeom>
          <a:noFill/>
        </p:spPr>
        <p:txBody>
          <a:bodyPr wrap="square" rtlCol="0">
            <a:spAutoFit/>
          </a:bodyPr>
          <a:lstStyle/>
          <a:p>
            <a:r>
              <a:rPr lang="en-US" altLang="zh-CN" sz="2000" dirty="0"/>
              <a:t>Your Title</a:t>
            </a:r>
          </a:p>
        </p:txBody>
      </p:sp>
      <p:sp>
        <p:nvSpPr>
          <p:cNvPr id="23" name="TextBox 29"/>
          <p:cNvSpPr txBox="1"/>
          <p:nvPr/>
        </p:nvSpPr>
        <p:spPr>
          <a:xfrm>
            <a:off x="8216245" y="2321266"/>
            <a:ext cx="3855640" cy="584775"/>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a:t>
            </a:r>
            <a:endParaRPr lang="zh-CN" altLang="en-US" sz="1600" kern="0" dirty="0">
              <a:solidFill>
                <a:sysClr val="windowText" lastClr="000000"/>
              </a:solidFill>
              <a:cs typeface="Arial" panose="020B0604020202020204" pitchFamily="34" charset="0"/>
            </a:endParaRPr>
          </a:p>
        </p:txBody>
      </p:sp>
      <p:sp>
        <p:nvSpPr>
          <p:cNvPr id="24" name="TextBox 29"/>
          <p:cNvSpPr txBox="1"/>
          <p:nvPr/>
        </p:nvSpPr>
        <p:spPr>
          <a:xfrm>
            <a:off x="8907600" y="4966448"/>
            <a:ext cx="3855640" cy="584775"/>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a:t>
            </a:r>
            <a:endParaRPr lang="zh-CN" altLang="en-US" sz="1600" kern="0" dirty="0">
              <a:solidFill>
                <a:sysClr val="windowText" lastClr="000000"/>
              </a:solidFill>
              <a:cs typeface="Arial" panose="020B0604020202020204" pitchFamily="34" charset="0"/>
            </a:endParaRPr>
          </a:p>
        </p:txBody>
      </p:sp>
      <p:sp>
        <p:nvSpPr>
          <p:cNvPr id="27" name="弧形 26"/>
          <p:cNvSpPr/>
          <p:nvPr/>
        </p:nvSpPr>
        <p:spPr>
          <a:xfrm>
            <a:off x="-397690" y="1052090"/>
            <a:ext cx="5423056" cy="5297434"/>
          </a:xfrm>
          <a:prstGeom prst="arc">
            <a:avLst>
              <a:gd name="adj1" fmla="val 15652784"/>
              <a:gd name="adj2" fmla="val 6821284"/>
            </a:avLst>
          </a:prstGeom>
          <a:ln w="22225">
            <a:solidFill>
              <a:srgbClr val="FFC8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椭圆 27"/>
          <p:cNvSpPr/>
          <p:nvPr/>
        </p:nvSpPr>
        <p:spPr>
          <a:xfrm>
            <a:off x="1790700" y="1003716"/>
            <a:ext cx="180000" cy="180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6857241" y="2614196"/>
            <a:ext cx="1336925" cy="108000"/>
            <a:chOff x="6857241" y="2614196"/>
            <a:chExt cx="1336925" cy="108000"/>
          </a:xfrm>
        </p:grpSpPr>
        <p:cxnSp>
          <p:nvCxnSpPr>
            <p:cNvPr id="17" name="直接连接符 16"/>
            <p:cNvCxnSpPr/>
            <p:nvPr/>
          </p:nvCxnSpPr>
          <p:spPr>
            <a:xfrm>
              <a:off x="6857241" y="2678796"/>
              <a:ext cx="1309091" cy="0"/>
            </a:xfrm>
            <a:prstGeom prst="line">
              <a:avLst/>
            </a:prstGeom>
            <a:ln w="19050">
              <a:solidFill>
                <a:srgbClr val="CCCC33"/>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8086166" y="2614196"/>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458318" y="5204996"/>
            <a:ext cx="1389898" cy="108000"/>
            <a:chOff x="7458318" y="5204996"/>
            <a:chExt cx="1389898" cy="108000"/>
          </a:xfrm>
        </p:grpSpPr>
        <p:cxnSp>
          <p:nvCxnSpPr>
            <p:cNvPr id="20" name="直接连接符 19"/>
            <p:cNvCxnSpPr/>
            <p:nvPr/>
          </p:nvCxnSpPr>
          <p:spPr>
            <a:xfrm>
              <a:off x="7458318" y="5258835"/>
              <a:ext cx="1368000" cy="0"/>
            </a:xfrm>
            <a:prstGeom prst="line">
              <a:avLst/>
            </a:prstGeom>
            <a:ln w="19050">
              <a:solidFill>
                <a:srgbClr val="CCCC33"/>
              </a:soli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740216" y="5204996"/>
              <a:ext cx="108000" cy="108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 calcmode="lin" valueType="num">
                                      <p:cBhvr>
                                        <p:cTn id="9" dur="500" fill="hold"/>
                                        <p:tgtEl>
                                          <p:spTgt spid="13"/>
                                        </p:tgtEl>
                                        <p:attrNameLst>
                                          <p:attrName>style.rotation</p:attrName>
                                        </p:attrNameLst>
                                      </p:cBhvr>
                                      <p:tavLst>
                                        <p:tav tm="0">
                                          <p:val>
                                            <p:fltVal val="360"/>
                                          </p:val>
                                        </p:tav>
                                        <p:tav tm="100000">
                                          <p:val>
                                            <p:fltVal val="0"/>
                                          </p:val>
                                        </p:tav>
                                      </p:tavLst>
                                    </p:anim>
                                    <p:animEffect transition="in" filter="fade">
                                      <p:cBhvr>
                                        <p:cTn id="10" dur="500"/>
                                        <p:tgtEl>
                                          <p:spTgt spid="1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22" presetClass="entr" presetSubtype="4" fill="hold" grpId="0" nodeType="withEffect">
                                  <p:stCondLst>
                                    <p:cond delay="200"/>
                                  </p:stCondLst>
                                  <p:childTnLst>
                                    <p:set>
                                      <p:cBhvr>
                                        <p:cTn id="16" dur="1" fill="hold">
                                          <p:stCondLst>
                                            <p:cond delay="0"/>
                                          </p:stCondLst>
                                        </p:cTn>
                                        <p:tgtEl>
                                          <p:spTgt spid="27"/>
                                        </p:tgtEl>
                                        <p:attrNameLst>
                                          <p:attrName>style.visibility</p:attrName>
                                        </p:attrNameLst>
                                      </p:cBhvr>
                                      <p:to>
                                        <p:strVal val="visible"/>
                                      </p:to>
                                    </p:set>
                                    <p:animEffect transition="in" filter="wipe(down)">
                                      <p:cBhvr>
                                        <p:cTn id="17" dur="750"/>
                                        <p:tgtEl>
                                          <p:spTgt spid="27"/>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500" fill="hold"/>
                                        <p:tgtEl>
                                          <p:spTgt spid="8"/>
                                        </p:tgtEl>
                                        <p:attrNameLst>
                                          <p:attrName>ppt_w</p:attrName>
                                        </p:attrNameLst>
                                      </p:cBhvr>
                                      <p:tavLst>
                                        <p:tav tm="0">
                                          <p:val>
                                            <p:fltVal val="0"/>
                                          </p:val>
                                        </p:tav>
                                        <p:tav tm="100000">
                                          <p:val>
                                            <p:strVal val="#ppt_w"/>
                                          </p:val>
                                        </p:tav>
                                      </p:tavLst>
                                    </p:anim>
                                    <p:anim calcmode="lin" valueType="num">
                                      <p:cBhvr>
                                        <p:cTn id="26" dur="500" fill="hold"/>
                                        <p:tgtEl>
                                          <p:spTgt spid="8"/>
                                        </p:tgtEl>
                                        <p:attrNameLst>
                                          <p:attrName>ppt_h</p:attrName>
                                        </p:attrNameLst>
                                      </p:cBhvr>
                                      <p:tavLst>
                                        <p:tav tm="0">
                                          <p:val>
                                            <p:fltVal val="0"/>
                                          </p:val>
                                        </p:tav>
                                        <p:tav tm="100000">
                                          <p:val>
                                            <p:strVal val="#ppt_h"/>
                                          </p:val>
                                        </p:tav>
                                      </p:tavLst>
                                    </p:anim>
                                    <p:animEffect transition="in" filter="fade">
                                      <p:cBhvr>
                                        <p:cTn id="27" dur="500"/>
                                        <p:tgtEl>
                                          <p:spTgt spid="8"/>
                                        </p:tgtEl>
                                      </p:cBhvr>
                                    </p:animEffect>
                                  </p:childTnLst>
                                </p:cTn>
                              </p:par>
                              <p:par>
                                <p:cTn id="28" presetID="53" presetClass="entr" presetSubtype="16"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 calcmode="lin" valueType="num">
                                      <p:cBhvr>
                                        <p:cTn id="30" dur="500" fill="hold"/>
                                        <p:tgtEl>
                                          <p:spTgt spid="4"/>
                                        </p:tgtEl>
                                        <p:attrNameLst>
                                          <p:attrName>ppt_w</p:attrName>
                                        </p:attrNameLst>
                                      </p:cBhvr>
                                      <p:tavLst>
                                        <p:tav tm="0">
                                          <p:val>
                                            <p:fltVal val="0"/>
                                          </p:val>
                                        </p:tav>
                                        <p:tav tm="100000">
                                          <p:val>
                                            <p:strVal val="#ppt_w"/>
                                          </p:val>
                                        </p:tav>
                                      </p:tavLst>
                                    </p:anim>
                                    <p:anim calcmode="lin" valueType="num">
                                      <p:cBhvr>
                                        <p:cTn id="31" dur="500" fill="hold"/>
                                        <p:tgtEl>
                                          <p:spTgt spid="4"/>
                                        </p:tgtEl>
                                        <p:attrNameLst>
                                          <p:attrName>ppt_h</p:attrName>
                                        </p:attrNameLst>
                                      </p:cBhvr>
                                      <p:tavLst>
                                        <p:tav tm="0">
                                          <p:val>
                                            <p:fltVal val="0"/>
                                          </p:val>
                                        </p:tav>
                                        <p:tav tm="100000">
                                          <p:val>
                                            <p:strVal val="#ppt_h"/>
                                          </p:val>
                                        </p:tav>
                                      </p:tavLst>
                                    </p:anim>
                                    <p:animEffect transition="in" filter="fade">
                                      <p:cBhvr>
                                        <p:cTn id="32" dur="500"/>
                                        <p:tgtEl>
                                          <p:spTgt spid="4"/>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wipe(left)">
                                      <p:cBhvr>
                                        <p:cTn id="36" dur="500"/>
                                        <p:tgtEl>
                                          <p:spTgt spid="2"/>
                                        </p:tgtEl>
                                      </p:cBhvr>
                                    </p:animEffect>
                                  </p:childTnLst>
                                </p:cTn>
                              </p:par>
                            </p:childTnLst>
                          </p:cTn>
                        </p:par>
                        <p:par>
                          <p:cTn id="37" fill="hold">
                            <p:stCondLst>
                              <p:cond delay="2500"/>
                            </p:stCondLst>
                            <p:childTnLst>
                              <p:par>
                                <p:cTn id="38" presetID="55" presetClass="entr" presetSubtype="0"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p:cTn id="40" dur="750" fill="hold"/>
                                        <p:tgtEl>
                                          <p:spTgt spid="21"/>
                                        </p:tgtEl>
                                        <p:attrNameLst>
                                          <p:attrName>ppt_w</p:attrName>
                                        </p:attrNameLst>
                                      </p:cBhvr>
                                      <p:tavLst>
                                        <p:tav tm="0">
                                          <p:val>
                                            <p:strVal val="#ppt_w*0.70"/>
                                          </p:val>
                                        </p:tav>
                                        <p:tav tm="100000">
                                          <p:val>
                                            <p:strVal val="#ppt_w"/>
                                          </p:val>
                                        </p:tav>
                                      </p:tavLst>
                                    </p:anim>
                                    <p:anim calcmode="lin" valueType="num">
                                      <p:cBhvr>
                                        <p:cTn id="41" dur="750" fill="hold"/>
                                        <p:tgtEl>
                                          <p:spTgt spid="21"/>
                                        </p:tgtEl>
                                        <p:attrNameLst>
                                          <p:attrName>ppt_h</p:attrName>
                                        </p:attrNameLst>
                                      </p:cBhvr>
                                      <p:tavLst>
                                        <p:tav tm="0">
                                          <p:val>
                                            <p:strVal val="#ppt_h"/>
                                          </p:val>
                                        </p:tav>
                                        <p:tav tm="100000">
                                          <p:val>
                                            <p:strVal val="#ppt_h"/>
                                          </p:val>
                                        </p:tav>
                                      </p:tavLst>
                                    </p:anim>
                                    <p:animEffect transition="in" filter="fade">
                                      <p:cBhvr>
                                        <p:cTn id="42" dur="750"/>
                                        <p:tgtEl>
                                          <p:spTgt spid="21"/>
                                        </p:tgtEl>
                                      </p:cBhvr>
                                    </p:animEffect>
                                  </p:childTnLst>
                                </p:cTn>
                              </p:par>
                            </p:childTnLst>
                          </p:cTn>
                        </p:par>
                        <p:par>
                          <p:cTn id="43" fill="hold">
                            <p:stCondLst>
                              <p:cond delay="3500"/>
                            </p:stCondLst>
                            <p:childTnLst>
                              <p:par>
                                <p:cTn id="44" presetID="22" presetClass="entr" presetSubtype="8"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wipe(left)">
                                      <p:cBhvr>
                                        <p:cTn id="46" dur="500"/>
                                        <p:tgtEl>
                                          <p:spTgt spid="23"/>
                                        </p:tgtEl>
                                      </p:cBhvr>
                                    </p:animEffect>
                                  </p:childTnLst>
                                </p:cTn>
                              </p:par>
                            </p:childTnLst>
                          </p:cTn>
                        </p:par>
                        <p:par>
                          <p:cTn id="47" fill="hold">
                            <p:stCondLst>
                              <p:cond delay="4000"/>
                            </p:stCondLst>
                            <p:childTnLst>
                              <p:par>
                                <p:cTn id="48" presetID="22" presetClass="entr" presetSubtype="8"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Effect transition="in" filter="wipe(left)">
                                      <p:cBhvr>
                                        <p:cTn id="50" dur="500"/>
                                        <p:tgtEl>
                                          <p:spTgt spid="3"/>
                                        </p:tgtEl>
                                      </p:cBhvr>
                                    </p:animEffect>
                                  </p:childTnLst>
                                </p:cTn>
                              </p:par>
                            </p:childTnLst>
                          </p:cTn>
                        </p:par>
                        <p:par>
                          <p:cTn id="51" fill="hold">
                            <p:stCondLst>
                              <p:cond delay="4500"/>
                            </p:stCondLst>
                            <p:childTnLst>
                              <p:par>
                                <p:cTn id="52" presetID="55" presetClass="entr" presetSubtype="0" fill="hold" grpId="0" nodeType="afterEffect">
                                  <p:stCondLst>
                                    <p:cond delay="0"/>
                                  </p:stCondLst>
                                  <p:childTnLst>
                                    <p:set>
                                      <p:cBhvr>
                                        <p:cTn id="53" dur="1" fill="hold">
                                          <p:stCondLst>
                                            <p:cond delay="0"/>
                                          </p:stCondLst>
                                        </p:cTn>
                                        <p:tgtEl>
                                          <p:spTgt spid="22"/>
                                        </p:tgtEl>
                                        <p:attrNameLst>
                                          <p:attrName>style.visibility</p:attrName>
                                        </p:attrNameLst>
                                      </p:cBhvr>
                                      <p:to>
                                        <p:strVal val="visible"/>
                                      </p:to>
                                    </p:set>
                                    <p:anim calcmode="lin" valueType="num">
                                      <p:cBhvr>
                                        <p:cTn id="54" dur="750" fill="hold"/>
                                        <p:tgtEl>
                                          <p:spTgt spid="22"/>
                                        </p:tgtEl>
                                        <p:attrNameLst>
                                          <p:attrName>ppt_w</p:attrName>
                                        </p:attrNameLst>
                                      </p:cBhvr>
                                      <p:tavLst>
                                        <p:tav tm="0">
                                          <p:val>
                                            <p:strVal val="#ppt_w*0.70"/>
                                          </p:val>
                                        </p:tav>
                                        <p:tav tm="100000">
                                          <p:val>
                                            <p:strVal val="#ppt_w"/>
                                          </p:val>
                                        </p:tav>
                                      </p:tavLst>
                                    </p:anim>
                                    <p:anim calcmode="lin" valueType="num">
                                      <p:cBhvr>
                                        <p:cTn id="55" dur="750" fill="hold"/>
                                        <p:tgtEl>
                                          <p:spTgt spid="22"/>
                                        </p:tgtEl>
                                        <p:attrNameLst>
                                          <p:attrName>ppt_h</p:attrName>
                                        </p:attrNameLst>
                                      </p:cBhvr>
                                      <p:tavLst>
                                        <p:tav tm="0">
                                          <p:val>
                                            <p:strVal val="#ppt_h"/>
                                          </p:val>
                                        </p:tav>
                                        <p:tav tm="100000">
                                          <p:val>
                                            <p:strVal val="#ppt_h"/>
                                          </p:val>
                                        </p:tav>
                                      </p:tavLst>
                                    </p:anim>
                                    <p:animEffect transition="in" filter="fade">
                                      <p:cBhvr>
                                        <p:cTn id="56" dur="750"/>
                                        <p:tgtEl>
                                          <p:spTgt spid="22"/>
                                        </p:tgtEl>
                                      </p:cBhvr>
                                    </p:animEffect>
                                  </p:childTnLst>
                                </p:cTn>
                              </p:par>
                            </p:childTnLst>
                          </p:cTn>
                        </p:par>
                        <p:par>
                          <p:cTn id="57" fill="hold">
                            <p:stCondLst>
                              <p:cond delay="5500"/>
                            </p:stCondLst>
                            <p:childTnLst>
                              <p:par>
                                <p:cTn id="58" presetID="22" presetClass="entr" presetSubtype="8" fill="hold" grpId="0" nodeType="after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wipe(left)">
                                      <p:cBhvr>
                                        <p:cTn id="6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7" grpId="0" animBg="1"/>
      <p:bldP spid="2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矩形 35"/>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01</a:t>
            </a:r>
          </a:p>
        </p:txBody>
      </p:sp>
      <p:sp>
        <p:nvSpPr>
          <p:cNvPr id="38" name="文本框 37"/>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39" name="组合 38"/>
          <p:cNvGrpSpPr/>
          <p:nvPr/>
        </p:nvGrpSpPr>
        <p:grpSpPr>
          <a:xfrm rot="17100000">
            <a:off x="175953" y="261388"/>
            <a:ext cx="481872" cy="469661"/>
            <a:chOff x="1032060" y="5022216"/>
            <a:chExt cx="753746" cy="734645"/>
          </a:xfrm>
        </p:grpSpPr>
        <p:sp>
          <p:nvSpPr>
            <p:cNvPr id="40" name="等腰三角形 39"/>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6096000" y="0"/>
            <a:ext cx="6096000" cy="6858000"/>
          </a:xfrm>
          <a:prstGeom prst="rect">
            <a:avLst/>
          </a:prstGeom>
          <a:solidFill>
            <a:srgbClr val="ACA92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5400000">
            <a:off x="3718971" y="1831570"/>
            <a:ext cx="1332000" cy="1332000"/>
          </a:xfrm>
          <a:prstGeom prst="ellipse">
            <a:avLst/>
          </a:prstGeom>
          <a:noFill/>
          <a:ln>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5400000">
            <a:off x="7022075" y="1831570"/>
            <a:ext cx="1332000" cy="13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5400000">
            <a:off x="10101943" y="1825356"/>
            <a:ext cx="1333228" cy="133322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5400000">
            <a:off x="1029791" y="1826430"/>
            <a:ext cx="1332000" cy="1332000"/>
          </a:xfrm>
          <a:prstGeom prst="ellipse">
            <a:avLst/>
          </a:prstGeom>
          <a:noFill/>
          <a:ln>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5"/>
          <p:cNvSpPr>
            <a:spLocks noEditPoints="1"/>
          </p:cNvSpPr>
          <p:nvPr/>
        </p:nvSpPr>
        <p:spPr bwMode="auto">
          <a:xfrm>
            <a:off x="1362528" y="2150728"/>
            <a:ext cx="685799" cy="679919"/>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rgbClr val="A9A629"/>
          </a:solidFill>
          <a:ln>
            <a:noFill/>
          </a:ln>
        </p:spPr>
        <p:txBody>
          <a:bodyPr vert="horz" wrap="square" lIns="91440" tIns="45720" rIns="91440" bIns="45720" numCol="1" anchor="t" anchorCtr="0" compatLnSpc="1"/>
          <a:lstStyle/>
          <a:p>
            <a:endParaRPr lang="zh-CN" altLang="en-US"/>
          </a:p>
        </p:txBody>
      </p:sp>
      <p:sp>
        <p:nvSpPr>
          <p:cNvPr id="20" name="Freeform 9"/>
          <p:cNvSpPr>
            <a:spLocks noEditPoints="1"/>
          </p:cNvSpPr>
          <p:nvPr/>
        </p:nvSpPr>
        <p:spPr bwMode="auto">
          <a:xfrm>
            <a:off x="4046771" y="2170230"/>
            <a:ext cx="687600" cy="6804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rgbClr val="A9A629"/>
          </a:solidFill>
          <a:ln>
            <a:noFill/>
          </a:ln>
        </p:spPr>
        <p:txBody>
          <a:bodyPr vert="horz" wrap="square" lIns="91440" tIns="45720" rIns="91440" bIns="45720" numCol="1" anchor="t" anchorCtr="0" compatLnSpc="1"/>
          <a:lstStyle/>
          <a:p>
            <a:endParaRPr lang="zh-CN" altLang="en-US"/>
          </a:p>
        </p:txBody>
      </p:sp>
      <p:grpSp>
        <p:nvGrpSpPr>
          <p:cNvPr id="22" name="Group 12"/>
          <p:cNvGrpSpPr>
            <a:grpSpLocks noChangeAspect="1"/>
          </p:cNvGrpSpPr>
          <p:nvPr/>
        </p:nvGrpSpPr>
        <p:grpSpPr bwMode="auto">
          <a:xfrm>
            <a:off x="7283710" y="2150247"/>
            <a:ext cx="814218" cy="680400"/>
            <a:chOff x="4638" y="1688"/>
            <a:chExt cx="432" cy="361"/>
          </a:xfrm>
          <a:solidFill>
            <a:schemeClr val="bg1"/>
          </a:solidFill>
        </p:grpSpPr>
        <p:sp>
          <p:nvSpPr>
            <p:cNvPr id="24" name="Freeform 13"/>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4"/>
            <p:cNvSpPr/>
            <p:nvPr/>
          </p:nvSpPr>
          <p:spPr bwMode="auto">
            <a:xfrm>
              <a:off x="4739" y="1688"/>
              <a:ext cx="331"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3" name="Group 17"/>
          <p:cNvGrpSpPr>
            <a:grpSpLocks noChangeAspect="1"/>
          </p:cNvGrpSpPr>
          <p:nvPr/>
        </p:nvGrpSpPr>
        <p:grpSpPr bwMode="auto">
          <a:xfrm>
            <a:off x="10516557" y="2118804"/>
            <a:ext cx="504000" cy="743766"/>
            <a:chOff x="3735" y="2006"/>
            <a:chExt cx="206" cy="304"/>
          </a:xfrm>
          <a:solidFill>
            <a:schemeClr val="bg1"/>
          </a:solidFill>
        </p:grpSpPr>
        <p:sp>
          <p:nvSpPr>
            <p:cNvPr id="65" name="Rectangle 18"/>
            <p:cNvSpPr>
              <a:spLocks noChangeArrowheads="1"/>
            </p:cNvSpPr>
            <p:nvPr/>
          </p:nvSpPr>
          <p:spPr bwMode="auto">
            <a:xfrm>
              <a:off x="3823" y="2295"/>
              <a:ext cx="2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6" name="Rectangle 19"/>
            <p:cNvSpPr>
              <a:spLocks noChangeArrowheads="1"/>
            </p:cNvSpPr>
            <p:nvPr/>
          </p:nvSpPr>
          <p:spPr bwMode="auto">
            <a:xfrm>
              <a:off x="3793" y="2237"/>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7" name="Rectangle 20"/>
            <p:cNvSpPr>
              <a:spLocks noChangeArrowheads="1"/>
            </p:cNvSpPr>
            <p:nvPr/>
          </p:nvSpPr>
          <p:spPr bwMode="auto">
            <a:xfrm>
              <a:off x="3793" y="2266"/>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8" name="Freeform 21"/>
            <p:cNvSpPr/>
            <p:nvPr/>
          </p:nvSpPr>
          <p:spPr bwMode="auto">
            <a:xfrm>
              <a:off x="3735" y="2006"/>
              <a:ext cx="206" cy="217"/>
            </a:xfrm>
            <a:custGeom>
              <a:avLst/>
              <a:gdLst>
                <a:gd name="T0" fmla="*/ 84 w 84"/>
                <a:gd name="T1" fmla="*/ 42 h 90"/>
                <a:gd name="T2" fmla="*/ 42 w 84"/>
                <a:gd name="T3" fmla="*/ 0 h 90"/>
                <a:gd name="T4" fmla="*/ 0 w 84"/>
                <a:gd name="T5" fmla="*/ 42 h 90"/>
                <a:gd name="T6" fmla="*/ 24 w 84"/>
                <a:gd name="T7" fmla="*/ 80 h 90"/>
                <a:gd name="T8" fmla="*/ 24 w 84"/>
                <a:gd name="T9" fmla="*/ 90 h 90"/>
                <a:gd name="T10" fmla="*/ 60 w 84"/>
                <a:gd name="T11" fmla="*/ 90 h 90"/>
                <a:gd name="T12" fmla="*/ 60 w 84"/>
                <a:gd name="T13" fmla="*/ 80 h 90"/>
                <a:gd name="T14" fmla="*/ 84 w 84"/>
                <a:gd name="T15" fmla="*/ 42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90">
                  <a:moveTo>
                    <a:pt x="84" y="42"/>
                  </a:moveTo>
                  <a:cubicBezTo>
                    <a:pt x="84" y="19"/>
                    <a:pt x="65" y="0"/>
                    <a:pt x="42" y="0"/>
                  </a:cubicBezTo>
                  <a:cubicBezTo>
                    <a:pt x="19" y="0"/>
                    <a:pt x="0" y="19"/>
                    <a:pt x="0" y="42"/>
                  </a:cubicBezTo>
                  <a:cubicBezTo>
                    <a:pt x="0" y="59"/>
                    <a:pt x="10" y="73"/>
                    <a:pt x="24" y="80"/>
                  </a:cubicBezTo>
                  <a:cubicBezTo>
                    <a:pt x="24" y="90"/>
                    <a:pt x="24" y="90"/>
                    <a:pt x="24" y="90"/>
                  </a:cubicBezTo>
                  <a:cubicBezTo>
                    <a:pt x="60" y="90"/>
                    <a:pt x="60" y="90"/>
                    <a:pt x="60" y="90"/>
                  </a:cubicBezTo>
                  <a:cubicBezTo>
                    <a:pt x="60" y="80"/>
                    <a:pt x="60" y="80"/>
                    <a:pt x="60" y="80"/>
                  </a:cubicBezTo>
                  <a:cubicBezTo>
                    <a:pt x="74" y="73"/>
                    <a:pt x="84" y="59"/>
                    <a:pt x="84" y="4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9" name="文本框 68"/>
          <p:cNvSpPr txBox="1"/>
          <p:nvPr/>
        </p:nvSpPr>
        <p:spPr>
          <a:xfrm>
            <a:off x="1092702" y="3547853"/>
            <a:ext cx="1478392" cy="400110"/>
          </a:xfrm>
          <a:prstGeom prst="rect">
            <a:avLst/>
          </a:prstGeom>
          <a:noFill/>
        </p:spPr>
        <p:txBody>
          <a:bodyPr wrap="square" rtlCol="0">
            <a:spAutoFit/>
          </a:bodyPr>
          <a:lstStyle/>
          <a:p>
            <a:r>
              <a:rPr lang="en-US" altLang="zh-CN" sz="2000" dirty="0"/>
              <a:t>Your Title</a:t>
            </a:r>
          </a:p>
        </p:txBody>
      </p:sp>
      <p:sp>
        <p:nvSpPr>
          <p:cNvPr id="70" name="文本框 69"/>
          <p:cNvSpPr txBox="1"/>
          <p:nvPr/>
        </p:nvSpPr>
        <p:spPr>
          <a:xfrm>
            <a:off x="879538" y="4184289"/>
            <a:ext cx="1994292" cy="1569660"/>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a:p>
            <a:pPr algn="just"/>
            <a:endParaRPr lang="en-US" altLang="zh-CN" sz="1600" dirty="0"/>
          </a:p>
        </p:txBody>
      </p:sp>
      <p:sp>
        <p:nvSpPr>
          <p:cNvPr id="71" name="文本框 70"/>
          <p:cNvSpPr txBox="1"/>
          <p:nvPr/>
        </p:nvSpPr>
        <p:spPr>
          <a:xfrm>
            <a:off x="3745627" y="3592263"/>
            <a:ext cx="1478392" cy="400110"/>
          </a:xfrm>
          <a:prstGeom prst="rect">
            <a:avLst/>
          </a:prstGeom>
          <a:noFill/>
        </p:spPr>
        <p:txBody>
          <a:bodyPr wrap="square" rtlCol="0">
            <a:spAutoFit/>
          </a:bodyPr>
          <a:lstStyle/>
          <a:p>
            <a:r>
              <a:rPr lang="en-US" altLang="zh-CN" sz="2000" dirty="0"/>
              <a:t>Your Title</a:t>
            </a:r>
          </a:p>
        </p:txBody>
      </p:sp>
      <p:sp>
        <p:nvSpPr>
          <p:cNvPr id="72" name="文本框 71"/>
          <p:cNvSpPr txBox="1"/>
          <p:nvPr/>
        </p:nvSpPr>
        <p:spPr>
          <a:xfrm>
            <a:off x="3496712" y="4184289"/>
            <a:ext cx="1976406" cy="1569660"/>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a:p>
            <a:pPr algn="just"/>
            <a:endParaRPr lang="en-US" altLang="zh-CN" sz="1600" dirty="0"/>
          </a:p>
        </p:txBody>
      </p:sp>
      <p:sp>
        <p:nvSpPr>
          <p:cNvPr id="73" name="文本框 72"/>
          <p:cNvSpPr txBox="1"/>
          <p:nvPr/>
        </p:nvSpPr>
        <p:spPr>
          <a:xfrm>
            <a:off x="7024914" y="3547853"/>
            <a:ext cx="1478392" cy="400110"/>
          </a:xfrm>
          <a:prstGeom prst="rect">
            <a:avLst/>
          </a:prstGeom>
          <a:noFill/>
        </p:spPr>
        <p:txBody>
          <a:bodyPr wrap="square" rtlCol="0">
            <a:spAutoFit/>
          </a:bodyPr>
          <a:lstStyle/>
          <a:p>
            <a:r>
              <a:rPr lang="en-US" altLang="zh-CN" sz="2000" dirty="0">
                <a:solidFill>
                  <a:schemeClr val="bg1"/>
                </a:solidFill>
              </a:rPr>
              <a:t>Your Title</a:t>
            </a:r>
          </a:p>
        </p:txBody>
      </p:sp>
      <p:sp>
        <p:nvSpPr>
          <p:cNvPr id="74" name="文本框 73"/>
          <p:cNvSpPr txBox="1"/>
          <p:nvPr/>
        </p:nvSpPr>
        <p:spPr>
          <a:xfrm>
            <a:off x="6760515" y="4184289"/>
            <a:ext cx="1976406" cy="1569660"/>
          </a:xfrm>
          <a:prstGeom prst="rect">
            <a:avLst/>
          </a:prstGeom>
          <a:noFill/>
        </p:spPr>
        <p:txBody>
          <a:bodyPr wrap="square" rtlCol="0">
            <a:spAutoFit/>
          </a:bodyPr>
          <a:lstStyle/>
          <a:p>
            <a:pPr algn="just"/>
            <a:r>
              <a:rPr lang="en-US" altLang="zh-CN" sz="1600" dirty="0">
                <a:solidFill>
                  <a:schemeClr val="bg1"/>
                </a:solidFill>
              </a:rPr>
              <a:t>The quick brown fox jumps over the lazy dog. The quick brown fox jumps over the lazy dog. </a:t>
            </a:r>
          </a:p>
          <a:p>
            <a:pPr algn="just"/>
            <a:r>
              <a:rPr lang="en-US" altLang="zh-CN" sz="1600" dirty="0">
                <a:solidFill>
                  <a:schemeClr val="bg1"/>
                </a:solidFill>
              </a:rPr>
              <a:t> </a:t>
            </a:r>
          </a:p>
        </p:txBody>
      </p:sp>
      <p:sp>
        <p:nvSpPr>
          <p:cNvPr id="75" name="文本框 74"/>
          <p:cNvSpPr txBox="1"/>
          <p:nvPr/>
        </p:nvSpPr>
        <p:spPr>
          <a:xfrm>
            <a:off x="10137012" y="3547853"/>
            <a:ext cx="1478392" cy="400110"/>
          </a:xfrm>
          <a:prstGeom prst="rect">
            <a:avLst/>
          </a:prstGeom>
          <a:noFill/>
        </p:spPr>
        <p:txBody>
          <a:bodyPr wrap="square" rtlCol="0">
            <a:spAutoFit/>
          </a:bodyPr>
          <a:lstStyle/>
          <a:p>
            <a:r>
              <a:rPr lang="en-US" altLang="zh-CN" sz="2000" dirty="0">
                <a:solidFill>
                  <a:schemeClr val="bg1"/>
                </a:solidFill>
              </a:rPr>
              <a:t>Your Title</a:t>
            </a:r>
          </a:p>
        </p:txBody>
      </p:sp>
      <p:sp>
        <p:nvSpPr>
          <p:cNvPr id="76" name="文本框 75"/>
          <p:cNvSpPr txBox="1"/>
          <p:nvPr/>
        </p:nvSpPr>
        <p:spPr>
          <a:xfrm>
            <a:off x="9888005" y="4227832"/>
            <a:ext cx="1976406" cy="1569660"/>
          </a:xfrm>
          <a:prstGeom prst="rect">
            <a:avLst/>
          </a:prstGeom>
          <a:noFill/>
        </p:spPr>
        <p:txBody>
          <a:bodyPr wrap="square" rtlCol="0">
            <a:spAutoFit/>
          </a:bodyPr>
          <a:lstStyle/>
          <a:p>
            <a:pPr algn="just"/>
            <a:r>
              <a:rPr lang="en-US" altLang="zh-CN" sz="1600" dirty="0">
                <a:solidFill>
                  <a:schemeClr val="bg1"/>
                </a:solidFill>
              </a:rPr>
              <a:t>The quick brown fox jumps over the lazy dog. The quick brown fox jumps over the lazy dog. </a:t>
            </a:r>
          </a:p>
          <a:p>
            <a:pPr algn="just"/>
            <a:endParaRPr lang="en-US" altLang="zh-CN" sz="1600" dirty="0">
              <a:solidFill>
                <a:schemeClr val="bg1"/>
              </a:solidFill>
            </a:endParaRPr>
          </a:p>
        </p:txBody>
      </p:sp>
      <p:sp>
        <p:nvSpPr>
          <p:cNvPr id="31" name="文本框 30"/>
          <p:cNvSpPr txBox="1"/>
          <p:nvPr/>
        </p:nvSpPr>
        <p:spPr>
          <a:xfrm>
            <a:off x="1389615" y="849640"/>
            <a:ext cx="4770080" cy="338554"/>
          </a:xfrm>
          <a:prstGeom prst="rect">
            <a:avLst/>
          </a:prstGeom>
          <a:noFill/>
        </p:spPr>
        <p:txBody>
          <a:bodyPr wrap="square" rtlCol="0">
            <a:spAutoFit/>
          </a:bodyPr>
          <a:lstStyle/>
          <a:p>
            <a:pPr algn="just"/>
            <a:r>
              <a:rPr lang="en-US" altLang="zh-CN" sz="1600" dirty="0"/>
              <a:t>The quick brown fox jumps over the lazy dog. </a:t>
            </a:r>
          </a:p>
        </p:txBody>
      </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 calcmode="lin" valueType="num">
                                      <p:cBhvr>
                                        <p:cTn id="9" dur="500" fill="hold"/>
                                        <p:tgtEl>
                                          <p:spTgt spid="39"/>
                                        </p:tgtEl>
                                        <p:attrNameLst>
                                          <p:attrName>style.rotation</p:attrName>
                                        </p:attrNameLst>
                                      </p:cBhvr>
                                      <p:tavLst>
                                        <p:tav tm="0">
                                          <p:val>
                                            <p:fltVal val="360"/>
                                          </p:val>
                                        </p:tav>
                                        <p:tav tm="100000">
                                          <p:val>
                                            <p:fltVal val="0"/>
                                          </p:val>
                                        </p:tav>
                                      </p:tavLst>
                                    </p:anim>
                                    <p:animEffect transition="in" filter="fade">
                                      <p:cBhvr>
                                        <p:cTn id="10" dur="500"/>
                                        <p:tgtEl>
                                          <p:spTgt spid="3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childTnLst>
                                </p:cTn>
                              </p:par>
                              <p:par>
                                <p:cTn id="20" presetID="23" presetClass="entr" presetSubtype="16" fill="hold" grpId="0" nodeType="with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p:cTn id="22" dur="500" fill="hold"/>
                                        <p:tgtEl>
                                          <p:spTgt spid="49"/>
                                        </p:tgtEl>
                                        <p:attrNameLst>
                                          <p:attrName>ppt_w</p:attrName>
                                        </p:attrNameLst>
                                      </p:cBhvr>
                                      <p:tavLst>
                                        <p:tav tm="0">
                                          <p:val>
                                            <p:fltVal val="0"/>
                                          </p:val>
                                        </p:tav>
                                        <p:tav tm="100000">
                                          <p:val>
                                            <p:strVal val="#ppt_w"/>
                                          </p:val>
                                        </p:tav>
                                      </p:tavLst>
                                    </p:anim>
                                    <p:anim calcmode="lin" valueType="num">
                                      <p:cBhvr>
                                        <p:cTn id="23" dur="500" fill="hold"/>
                                        <p:tgtEl>
                                          <p:spTgt spid="49"/>
                                        </p:tgtEl>
                                        <p:attrNameLst>
                                          <p:attrName>ppt_h</p:attrName>
                                        </p:attrNameLst>
                                      </p:cBhvr>
                                      <p:tavLst>
                                        <p:tav tm="0">
                                          <p:val>
                                            <p:fltVal val="0"/>
                                          </p:val>
                                        </p:tav>
                                        <p:tav tm="100000">
                                          <p:val>
                                            <p:strVal val="#ppt_h"/>
                                          </p:val>
                                        </p:tav>
                                      </p:tavLst>
                                    </p:anim>
                                  </p:childTnLst>
                                </p:cTn>
                              </p:par>
                            </p:childTnLst>
                          </p:cTn>
                        </p:par>
                        <p:par>
                          <p:cTn id="24" fill="hold">
                            <p:stCondLst>
                              <p:cond delay="1500"/>
                            </p:stCondLst>
                            <p:childTnLst>
                              <p:par>
                                <p:cTn id="25" presetID="42"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1000"/>
                                        <p:tgtEl>
                                          <p:spTgt spid="16"/>
                                        </p:tgtEl>
                                      </p:cBhvr>
                                    </p:animEffect>
                                    <p:anim calcmode="lin" valueType="num">
                                      <p:cBhvr>
                                        <p:cTn id="28" dur="1000" fill="hold"/>
                                        <p:tgtEl>
                                          <p:spTgt spid="16"/>
                                        </p:tgtEl>
                                        <p:attrNameLst>
                                          <p:attrName>ppt_x</p:attrName>
                                        </p:attrNameLst>
                                      </p:cBhvr>
                                      <p:tavLst>
                                        <p:tav tm="0">
                                          <p:val>
                                            <p:strVal val="#ppt_x"/>
                                          </p:val>
                                        </p:tav>
                                        <p:tav tm="100000">
                                          <p:val>
                                            <p:strVal val="#ppt_x"/>
                                          </p:val>
                                        </p:tav>
                                      </p:tavLst>
                                    </p:anim>
                                    <p:anim calcmode="lin" valueType="num">
                                      <p:cBhvr>
                                        <p:cTn id="29" dur="1000" fill="hold"/>
                                        <p:tgtEl>
                                          <p:spTgt spid="1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1000"/>
                                        <p:tgtEl>
                                          <p:spTgt spid="20"/>
                                        </p:tgtEl>
                                      </p:cBhvr>
                                    </p:animEffect>
                                    <p:anim calcmode="lin" valueType="num">
                                      <p:cBhvr>
                                        <p:cTn id="33" dur="1000" fill="hold"/>
                                        <p:tgtEl>
                                          <p:spTgt spid="20"/>
                                        </p:tgtEl>
                                        <p:attrNameLst>
                                          <p:attrName>ppt_x</p:attrName>
                                        </p:attrNameLst>
                                      </p:cBhvr>
                                      <p:tavLst>
                                        <p:tav tm="0">
                                          <p:val>
                                            <p:strVal val="#ppt_x"/>
                                          </p:val>
                                        </p:tav>
                                        <p:tav tm="100000">
                                          <p:val>
                                            <p:strVal val="#ppt_x"/>
                                          </p:val>
                                        </p:tav>
                                      </p:tavLst>
                                    </p:anim>
                                    <p:anim calcmode="lin" valueType="num">
                                      <p:cBhvr>
                                        <p:cTn id="34" dur="1000" fill="hold"/>
                                        <p:tgtEl>
                                          <p:spTgt spid="20"/>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69"/>
                                        </p:tgtEl>
                                        <p:attrNameLst>
                                          <p:attrName>style.visibility</p:attrName>
                                        </p:attrNameLst>
                                      </p:cBhvr>
                                      <p:to>
                                        <p:strVal val="visible"/>
                                      </p:to>
                                    </p:set>
                                    <p:animEffect transition="in" filter="wipe(left)">
                                      <p:cBhvr>
                                        <p:cTn id="38" dur="500"/>
                                        <p:tgtEl>
                                          <p:spTgt spid="6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animEffect transition="in" filter="wipe(left)">
                                      <p:cBhvr>
                                        <p:cTn id="41" dur="500"/>
                                        <p:tgtEl>
                                          <p:spTgt spid="71"/>
                                        </p:tgtEl>
                                      </p:cBhvr>
                                    </p:animEffect>
                                  </p:childTnLst>
                                </p:cTn>
                              </p:par>
                            </p:childTnLst>
                          </p:cTn>
                        </p:par>
                        <p:par>
                          <p:cTn id="42" fill="hold">
                            <p:stCondLst>
                              <p:cond delay="3000"/>
                            </p:stCondLst>
                            <p:childTnLst>
                              <p:par>
                                <p:cTn id="43" presetID="22" presetClass="entr" presetSubtype="8" fill="hold" grpId="0" nodeType="afterEffect">
                                  <p:stCondLst>
                                    <p:cond delay="0"/>
                                  </p:stCondLst>
                                  <p:childTnLst>
                                    <p:set>
                                      <p:cBhvr>
                                        <p:cTn id="44" dur="1" fill="hold">
                                          <p:stCondLst>
                                            <p:cond delay="0"/>
                                          </p:stCondLst>
                                        </p:cTn>
                                        <p:tgtEl>
                                          <p:spTgt spid="70"/>
                                        </p:tgtEl>
                                        <p:attrNameLst>
                                          <p:attrName>style.visibility</p:attrName>
                                        </p:attrNameLst>
                                      </p:cBhvr>
                                      <p:to>
                                        <p:strVal val="visible"/>
                                      </p:to>
                                    </p:set>
                                    <p:animEffect transition="in" filter="wipe(left)">
                                      <p:cBhvr>
                                        <p:cTn id="45" dur="500"/>
                                        <p:tgtEl>
                                          <p:spTgt spid="70"/>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72"/>
                                        </p:tgtEl>
                                        <p:attrNameLst>
                                          <p:attrName>style.visibility</p:attrName>
                                        </p:attrNameLst>
                                      </p:cBhvr>
                                      <p:to>
                                        <p:strVal val="visible"/>
                                      </p:to>
                                    </p:set>
                                    <p:animEffect transition="in" filter="wipe(left)">
                                      <p:cBhvr>
                                        <p:cTn id="48" dur="500"/>
                                        <p:tgtEl>
                                          <p:spTgt spid="72"/>
                                        </p:tgtEl>
                                      </p:cBhvr>
                                    </p:animEffect>
                                  </p:childTnLst>
                                </p:cTn>
                              </p:par>
                            </p:childTnLst>
                          </p:cTn>
                        </p:par>
                        <p:par>
                          <p:cTn id="49" fill="hold">
                            <p:stCondLst>
                              <p:cond delay="3500"/>
                            </p:stCondLst>
                            <p:childTnLst>
                              <p:par>
                                <p:cTn id="50" presetID="23" presetClass="entr" presetSubtype="16" fill="hold" grpId="0" nodeType="after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p:cTn id="52" dur="500" fill="hold"/>
                                        <p:tgtEl>
                                          <p:spTgt spid="52"/>
                                        </p:tgtEl>
                                        <p:attrNameLst>
                                          <p:attrName>ppt_w</p:attrName>
                                        </p:attrNameLst>
                                      </p:cBhvr>
                                      <p:tavLst>
                                        <p:tav tm="0">
                                          <p:val>
                                            <p:fltVal val="0"/>
                                          </p:val>
                                        </p:tav>
                                        <p:tav tm="100000">
                                          <p:val>
                                            <p:strVal val="#ppt_w"/>
                                          </p:val>
                                        </p:tav>
                                      </p:tavLst>
                                    </p:anim>
                                    <p:anim calcmode="lin" valueType="num">
                                      <p:cBhvr>
                                        <p:cTn id="53" dur="500" fill="hold"/>
                                        <p:tgtEl>
                                          <p:spTgt spid="52"/>
                                        </p:tgtEl>
                                        <p:attrNameLst>
                                          <p:attrName>ppt_h</p:attrName>
                                        </p:attrNameLst>
                                      </p:cBhvr>
                                      <p:tavLst>
                                        <p:tav tm="0">
                                          <p:val>
                                            <p:fltVal val="0"/>
                                          </p:val>
                                        </p:tav>
                                        <p:tav tm="100000">
                                          <p:val>
                                            <p:strVal val="#ppt_h"/>
                                          </p:val>
                                        </p:tav>
                                      </p:tavLst>
                                    </p:anim>
                                  </p:childTnLst>
                                </p:cTn>
                              </p:par>
                              <p:par>
                                <p:cTn id="54" presetID="23" presetClass="entr" presetSubtype="16" fill="hold" grpId="0" nodeType="withEffect">
                                  <p:stCondLst>
                                    <p:cond delay="0"/>
                                  </p:stCondLst>
                                  <p:childTnLst>
                                    <p:set>
                                      <p:cBhvr>
                                        <p:cTn id="55" dur="1" fill="hold">
                                          <p:stCondLst>
                                            <p:cond delay="0"/>
                                          </p:stCondLst>
                                        </p:cTn>
                                        <p:tgtEl>
                                          <p:spTgt spid="55"/>
                                        </p:tgtEl>
                                        <p:attrNameLst>
                                          <p:attrName>style.visibility</p:attrName>
                                        </p:attrNameLst>
                                      </p:cBhvr>
                                      <p:to>
                                        <p:strVal val="visible"/>
                                      </p:to>
                                    </p:set>
                                    <p:anim calcmode="lin" valueType="num">
                                      <p:cBhvr>
                                        <p:cTn id="56" dur="500" fill="hold"/>
                                        <p:tgtEl>
                                          <p:spTgt spid="55"/>
                                        </p:tgtEl>
                                        <p:attrNameLst>
                                          <p:attrName>ppt_w</p:attrName>
                                        </p:attrNameLst>
                                      </p:cBhvr>
                                      <p:tavLst>
                                        <p:tav tm="0">
                                          <p:val>
                                            <p:fltVal val="0"/>
                                          </p:val>
                                        </p:tav>
                                        <p:tav tm="100000">
                                          <p:val>
                                            <p:strVal val="#ppt_w"/>
                                          </p:val>
                                        </p:tav>
                                      </p:tavLst>
                                    </p:anim>
                                    <p:anim calcmode="lin" valueType="num">
                                      <p:cBhvr>
                                        <p:cTn id="57" dur="500" fill="hold"/>
                                        <p:tgtEl>
                                          <p:spTgt spid="55"/>
                                        </p:tgtEl>
                                        <p:attrNameLst>
                                          <p:attrName>ppt_h</p:attrName>
                                        </p:attrNameLst>
                                      </p:cBhvr>
                                      <p:tavLst>
                                        <p:tav tm="0">
                                          <p:val>
                                            <p:fltVal val="0"/>
                                          </p:val>
                                        </p:tav>
                                        <p:tav tm="100000">
                                          <p:val>
                                            <p:strVal val="#ppt_h"/>
                                          </p:val>
                                        </p:tav>
                                      </p:tavLst>
                                    </p:anim>
                                  </p:childTnLst>
                                </p:cTn>
                              </p:par>
                            </p:childTnLst>
                          </p:cTn>
                        </p:par>
                        <p:par>
                          <p:cTn id="58" fill="hold">
                            <p:stCondLst>
                              <p:cond delay="4000"/>
                            </p:stCondLst>
                            <p:childTnLst>
                              <p:par>
                                <p:cTn id="59" presetID="42" presetClass="entr" presetSubtype="0" fill="hold" nodeType="after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1000"/>
                                        <p:tgtEl>
                                          <p:spTgt spid="22"/>
                                        </p:tgtEl>
                                      </p:cBhvr>
                                    </p:animEffect>
                                    <p:anim calcmode="lin" valueType="num">
                                      <p:cBhvr>
                                        <p:cTn id="62" dur="1000" fill="hold"/>
                                        <p:tgtEl>
                                          <p:spTgt spid="22"/>
                                        </p:tgtEl>
                                        <p:attrNameLst>
                                          <p:attrName>ppt_x</p:attrName>
                                        </p:attrNameLst>
                                      </p:cBhvr>
                                      <p:tavLst>
                                        <p:tav tm="0">
                                          <p:val>
                                            <p:strVal val="#ppt_x"/>
                                          </p:val>
                                        </p:tav>
                                        <p:tav tm="100000">
                                          <p:val>
                                            <p:strVal val="#ppt_x"/>
                                          </p:val>
                                        </p:tav>
                                      </p:tavLst>
                                    </p:anim>
                                    <p:anim calcmode="lin" valueType="num">
                                      <p:cBhvr>
                                        <p:cTn id="63" dur="1000" fill="hold"/>
                                        <p:tgtEl>
                                          <p:spTgt spid="22"/>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fade">
                                      <p:cBhvr>
                                        <p:cTn id="66" dur="1000"/>
                                        <p:tgtEl>
                                          <p:spTgt spid="63"/>
                                        </p:tgtEl>
                                      </p:cBhvr>
                                    </p:animEffect>
                                    <p:anim calcmode="lin" valueType="num">
                                      <p:cBhvr>
                                        <p:cTn id="67" dur="1000" fill="hold"/>
                                        <p:tgtEl>
                                          <p:spTgt spid="63"/>
                                        </p:tgtEl>
                                        <p:attrNameLst>
                                          <p:attrName>ppt_x</p:attrName>
                                        </p:attrNameLst>
                                      </p:cBhvr>
                                      <p:tavLst>
                                        <p:tav tm="0">
                                          <p:val>
                                            <p:strVal val="#ppt_x"/>
                                          </p:val>
                                        </p:tav>
                                        <p:tav tm="100000">
                                          <p:val>
                                            <p:strVal val="#ppt_x"/>
                                          </p:val>
                                        </p:tav>
                                      </p:tavLst>
                                    </p:anim>
                                    <p:anim calcmode="lin" valueType="num">
                                      <p:cBhvr>
                                        <p:cTn id="68" dur="1000" fill="hold"/>
                                        <p:tgtEl>
                                          <p:spTgt spid="63"/>
                                        </p:tgtEl>
                                        <p:attrNameLst>
                                          <p:attrName>ppt_y</p:attrName>
                                        </p:attrNameLst>
                                      </p:cBhvr>
                                      <p:tavLst>
                                        <p:tav tm="0">
                                          <p:val>
                                            <p:strVal val="#ppt_y+.1"/>
                                          </p:val>
                                        </p:tav>
                                        <p:tav tm="100000">
                                          <p:val>
                                            <p:strVal val="#ppt_y"/>
                                          </p:val>
                                        </p:tav>
                                      </p:tavLst>
                                    </p:anim>
                                  </p:childTnLst>
                                </p:cTn>
                              </p:par>
                            </p:childTnLst>
                          </p:cTn>
                        </p:par>
                        <p:par>
                          <p:cTn id="69" fill="hold">
                            <p:stCondLst>
                              <p:cond delay="5000"/>
                            </p:stCondLst>
                            <p:childTnLst>
                              <p:par>
                                <p:cTn id="70" presetID="22" presetClass="entr" presetSubtype="8" fill="hold" grpId="0" nodeType="afterEffect">
                                  <p:stCondLst>
                                    <p:cond delay="0"/>
                                  </p:stCondLst>
                                  <p:childTnLst>
                                    <p:set>
                                      <p:cBhvr>
                                        <p:cTn id="71" dur="1" fill="hold">
                                          <p:stCondLst>
                                            <p:cond delay="0"/>
                                          </p:stCondLst>
                                        </p:cTn>
                                        <p:tgtEl>
                                          <p:spTgt spid="73"/>
                                        </p:tgtEl>
                                        <p:attrNameLst>
                                          <p:attrName>style.visibility</p:attrName>
                                        </p:attrNameLst>
                                      </p:cBhvr>
                                      <p:to>
                                        <p:strVal val="visible"/>
                                      </p:to>
                                    </p:set>
                                    <p:animEffect transition="in" filter="wipe(left)">
                                      <p:cBhvr>
                                        <p:cTn id="72" dur="500"/>
                                        <p:tgtEl>
                                          <p:spTgt spid="73"/>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75"/>
                                        </p:tgtEl>
                                        <p:attrNameLst>
                                          <p:attrName>style.visibility</p:attrName>
                                        </p:attrNameLst>
                                      </p:cBhvr>
                                      <p:to>
                                        <p:strVal val="visible"/>
                                      </p:to>
                                    </p:set>
                                    <p:animEffect transition="in" filter="wipe(left)">
                                      <p:cBhvr>
                                        <p:cTn id="75" dur="500"/>
                                        <p:tgtEl>
                                          <p:spTgt spid="75"/>
                                        </p:tgtEl>
                                      </p:cBhvr>
                                    </p:animEffect>
                                  </p:childTnLst>
                                </p:cTn>
                              </p:par>
                            </p:childTnLst>
                          </p:cTn>
                        </p:par>
                        <p:par>
                          <p:cTn id="76" fill="hold">
                            <p:stCondLst>
                              <p:cond delay="5500"/>
                            </p:stCondLst>
                            <p:childTnLst>
                              <p:par>
                                <p:cTn id="77" presetID="22" presetClass="entr" presetSubtype="8" fill="hold" grpId="0" nodeType="after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wipe(left)">
                                      <p:cBhvr>
                                        <p:cTn id="79" dur="500"/>
                                        <p:tgtEl>
                                          <p:spTgt spid="74"/>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76"/>
                                        </p:tgtEl>
                                        <p:attrNameLst>
                                          <p:attrName>style.visibility</p:attrName>
                                        </p:attrNameLst>
                                      </p:cBhvr>
                                      <p:to>
                                        <p:strVal val="visible"/>
                                      </p:to>
                                    </p:set>
                                    <p:animEffect transition="in" filter="wipe(left)">
                                      <p:cBhvr>
                                        <p:cTn id="8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9" grpId="0" animBg="1"/>
      <p:bldP spid="52" grpId="0" animBg="1"/>
      <p:bldP spid="55" grpId="0" animBg="1"/>
      <p:bldP spid="8" grpId="0" animBg="1"/>
      <p:bldP spid="16" grpId="0" animBg="1"/>
      <p:bldP spid="20" grpId="0" animBg="1"/>
      <p:bldP spid="69" grpId="0"/>
      <p:bldP spid="70" grpId="0"/>
      <p:bldP spid="71" grpId="0"/>
      <p:bldP spid="72" grpId="0"/>
      <p:bldP spid="73" grpId="0"/>
      <p:bldP spid="74" grpId="0"/>
      <p:bldP spid="75" grpId="0"/>
      <p:bldP spid="7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H_Picture_2"/>
          <p:cNvSpPr/>
          <p:nvPr>
            <p:custDataLst>
              <p:tags r:id="rId2"/>
            </p:custDataLst>
          </p:nvPr>
        </p:nvSpPr>
        <p:spPr>
          <a:xfrm>
            <a:off x="4693328" y="1459380"/>
            <a:ext cx="2828638" cy="3508374"/>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 name="MH_Picture_1"/>
          <p:cNvSpPr/>
          <p:nvPr>
            <p:custDataLst>
              <p:tags r:id="rId3"/>
            </p:custDataLst>
          </p:nvPr>
        </p:nvSpPr>
        <p:spPr>
          <a:xfrm>
            <a:off x="1579068" y="1843795"/>
            <a:ext cx="2232000" cy="2739544"/>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 name="MH_Picture_3"/>
          <p:cNvSpPr/>
          <p:nvPr>
            <p:custDataLst>
              <p:tags r:id="rId4"/>
            </p:custDataLst>
          </p:nvPr>
        </p:nvSpPr>
        <p:spPr>
          <a:xfrm>
            <a:off x="8404226" y="1843795"/>
            <a:ext cx="2232000" cy="2739544"/>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 name="矩形 15"/>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02</a:t>
            </a:r>
          </a:p>
        </p:txBody>
      </p:sp>
      <p:sp>
        <p:nvSpPr>
          <p:cNvPr id="18" name="文本框 17"/>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19" name="组合 18"/>
          <p:cNvGrpSpPr/>
          <p:nvPr/>
        </p:nvGrpSpPr>
        <p:grpSpPr>
          <a:xfrm rot="17100000">
            <a:off x="175953" y="261388"/>
            <a:ext cx="481872" cy="469661"/>
            <a:chOff x="1032060" y="5022216"/>
            <a:chExt cx="753746" cy="734645"/>
          </a:xfrm>
        </p:grpSpPr>
        <p:sp>
          <p:nvSpPr>
            <p:cNvPr id="20" name="等腰三角形 19"/>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1389615" y="849640"/>
            <a:ext cx="4770080" cy="338554"/>
          </a:xfrm>
          <a:prstGeom prst="rect">
            <a:avLst/>
          </a:prstGeom>
          <a:noFill/>
        </p:spPr>
        <p:txBody>
          <a:bodyPr wrap="square" rtlCol="0">
            <a:spAutoFit/>
          </a:bodyPr>
          <a:lstStyle/>
          <a:p>
            <a:pPr algn="just"/>
            <a:r>
              <a:rPr lang="en-US" altLang="zh-CN" sz="1600" dirty="0"/>
              <a:t>The quick brown fox jumps over the lazy dog</a:t>
            </a:r>
          </a:p>
        </p:txBody>
      </p:sp>
      <p:sp>
        <p:nvSpPr>
          <p:cNvPr id="9" name="任意多边形 8"/>
          <p:cNvSpPr/>
          <p:nvPr/>
        </p:nvSpPr>
        <p:spPr>
          <a:xfrm>
            <a:off x="0" y="4684725"/>
            <a:ext cx="12230100" cy="438150"/>
          </a:xfrm>
          <a:custGeom>
            <a:avLst/>
            <a:gdLst>
              <a:gd name="connsiteX0" fmla="*/ 0 w 12230100"/>
              <a:gd name="connsiteY0" fmla="*/ 0 h 419100"/>
              <a:gd name="connsiteX1" fmla="*/ 4248150 w 12230100"/>
              <a:gd name="connsiteY1" fmla="*/ 0 h 419100"/>
              <a:gd name="connsiteX2" fmla="*/ 4248150 w 12230100"/>
              <a:gd name="connsiteY2" fmla="*/ 419100 h 419100"/>
              <a:gd name="connsiteX3" fmla="*/ 7981950 w 12230100"/>
              <a:gd name="connsiteY3" fmla="*/ 419100 h 419100"/>
              <a:gd name="connsiteX4" fmla="*/ 7981950 w 12230100"/>
              <a:gd name="connsiteY4" fmla="*/ 95250 h 419100"/>
              <a:gd name="connsiteX5" fmla="*/ 12230100 w 12230100"/>
              <a:gd name="connsiteY5" fmla="*/ 95250 h 419100"/>
              <a:gd name="connsiteX6" fmla="*/ 12230100 w 12230100"/>
              <a:gd name="connsiteY6" fmla="*/ 133350 h 419100"/>
              <a:gd name="connsiteX0-1" fmla="*/ 0 w 12230100"/>
              <a:gd name="connsiteY0-2" fmla="*/ 0 h 419100"/>
              <a:gd name="connsiteX1-3" fmla="*/ 4248150 w 12230100"/>
              <a:gd name="connsiteY1-4" fmla="*/ 0 h 419100"/>
              <a:gd name="connsiteX2-5" fmla="*/ 4248150 w 12230100"/>
              <a:gd name="connsiteY2-6" fmla="*/ 419100 h 419100"/>
              <a:gd name="connsiteX3-7" fmla="*/ 7886700 w 12230100"/>
              <a:gd name="connsiteY3-8" fmla="*/ 419100 h 419100"/>
              <a:gd name="connsiteX4-9" fmla="*/ 7981950 w 12230100"/>
              <a:gd name="connsiteY4-10" fmla="*/ 95250 h 419100"/>
              <a:gd name="connsiteX5-11" fmla="*/ 12230100 w 12230100"/>
              <a:gd name="connsiteY5-12" fmla="*/ 95250 h 419100"/>
              <a:gd name="connsiteX6-13" fmla="*/ 12230100 w 12230100"/>
              <a:gd name="connsiteY6-14" fmla="*/ 133350 h 419100"/>
              <a:gd name="connsiteX0-15" fmla="*/ 0 w 12230100"/>
              <a:gd name="connsiteY0-16" fmla="*/ 0 h 419100"/>
              <a:gd name="connsiteX1-17" fmla="*/ 4248150 w 12230100"/>
              <a:gd name="connsiteY1-18" fmla="*/ 0 h 419100"/>
              <a:gd name="connsiteX2-19" fmla="*/ 4362450 w 12230100"/>
              <a:gd name="connsiteY2-20" fmla="*/ 400050 h 419100"/>
              <a:gd name="connsiteX3-21" fmla="*/ 7886700 w 12230100"/>
              <a:gd name="connsiteY3-22" fmla="*/ 419100 h 419100"/>
              <a:gd name="connsiteX4-23" fmla="*/ 7981950 w 12230100"/>
              <a:gd name="connsiteY4-24" fmla="*/ 95250 h 419100"/>
              <a:gd name="connsiteX5-25" fmla="*/ 12230100 w 12230100"/>
              <a:gd name="connsiteY5-26" fmla="*/ 95250 h 419100"/>
              <a:gd name="connsiteX6-27" fmla="*/ 12230100 w 12230100"/>
              <a:gd name="connsiteY6-28" fmla="*/ 133350 h 419100"/>
              <a:gd name="connsiteX0-29" fmla="*/ 0 w 12230100"/>
              <a:gd name="connsiteY0-30" fmla="*/ 0 h 438150"/>
              <a:gd name="connsiteX1-31" fmla="*/ 4248150 w 12230100"/>
              <a:gd name="connsiteY1-32" fmla="*/ 0 h 438150"/>
              <a:gd name="connsiteX2-33" fmla="*/ 4362450 w 12230100"/>
              <a:gd name="connsiteY2-34" fmla="*/ 438150 h 438150"/>
              <a:gd name="connsiteX3-35" fmla="*/ 7886700 w 12230100"/>
              <a:gd name="connsiteY3-36" fmla="*/ 419100 h 438150"/>
              <a:gd name="connsiteX4-37" fmla="*/ 7981950 w 12230100"/>
              <a:gd name="connsiteY4-38" fmla="*/ 95250 h 438150"/>
              <a:gd name="connsiteX5-39" fmla="*/ 12230100 w 12230100"/>
              <a:gd name="connsiteY5-40" fmla="*/ 95250 h 438150"/>
              <a:gd name="connsiteX6-41" fmla="*/ 12230100 w 12230100"/>
              <a:gd name="connsiteY6-42" fmla="*/ 133350 h 438150"/>
              <a:gd name="connsiteX0-43" fmla="*/ 0 w 12230100"/>
              <a:gd name="connsiteY0-44" fmla="*/ 0 h 438150"/>
              <a:gd name="connsiteX1-45" fmla="*/ 4248150 w 12230100"/>
              <a:gd name="connsiteY1-46" fmla="*/ 0 h 438150"/>
              <a:gd name="connsiteX2-47" fmla="*/ 4362450 w 12230100"/>
              <a:gd name="connsiteY2-48" fmla="*/ 438150 h 438150"/>
              <a:gd name="connsiteX3-49" fmla="*/ 7886700 w 12230100"/>
              <a:gd name="connsiteY3-50" fmla="*/ 419100 h 438150"/>
              <a:gd name="connsiteX4-51" fmla="*/ 7981950 w 12230100"/>
              <a:gd name="connsiteY4-52" fmla="*/ 95250 h 438150"/>
              <a:gd name="connsiteX5-53" fmla="*/ 12230100 w 12230100"/>
              <a:gd name="connsiteY5-54" fmla="*/ 95250 h 438150"/>
              <a:gd name="connsiteX6-55" fmla="*/ 12230100 w 12230100"/>
              <a:gd name="connsiteY6-56" fmla="*/ 133350 h 4381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2230100" h="438150">
                <a:moveTo>
                  <a:pt x="0" y="0"/>
                </a:moveTo>
                <a:lnTo>
                  <a:pt x="4248150" y="0"/>
                </a:lnTo>
                <a:lnTo>
                  <a:pt x="4362450" y="438150"/>
                </a:lnTo>
                <a:lnTo>
                  <a:pt x="7886700" y="419100"/>
                </a:lnTo>
                <a:lnTo>
                  <a:pt x="7981950" y="95250"/>
                </a:lnTo>
                <a:lnTo>
                  <a:pt x="12230100" y="95250"/>
                </a:lnTo>
                <a:lnTo>
                  <a:pt x="12230100" y="133350"/>
                </a:lnTo>
              </a:path>
            </a:pathLst>
          </a:custGeom>
          <a:noFill/>
          <a:ln w="12700">
            <a:solidFill>
              <a:srgbClr val="92B5D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034610" y="4722765"/>
            <a:ext cx="1478392" cy="400110"/>
          </a:xfrm>
          <a:prstGeom prst="rect">
            <a:avLst/>
          </a:prstGeom>
          <a:noFill/>
        </p:spPr>
        <p:txBody>
          <a:bodyPr wrap="square" rtlCol="0">
            <a:spAutoFit/>
          </a:bodyPr>
          <a:lstStyle/>
          <a:p>
            <a:r>
              <a:rPr lang="en-US" altLang="zh-CN" sz="2000" dirty="0"/>
              <a:t>Your Title</a:t>
            </a:r>
          </a:p>
        </p:txBody>
      </p:sp>
      <p:sp>
        <p:nvSpPr>
          <p:cNvPr id="28" name="文本框 27"/>
          <p:cNvSpPr txBox="1"/>
          <p:nvPr/>
        </p:nvSpPr>
        <p:spPr>
          <a:xfrm>
            <a:off x="5513816" y="5168689"/>
            <a:ext cx="1478392" cy="400110"/>
          </a:xfrm>
          <a:prstGeom prst="rect">
            <a:avLst/>
          </a:prstGeom>
          <a:noFill/>
        </p:spPr>
        <p:txBody>
          <a:bodyPr wrap="square" rtlCol="0">
            <a:spAutoFit/>
          </a:bodyPr>
          <a:lstStyle/>
          <a:p>
            <a:r>
              <a:rPr lang="en-US" altLang="zh-CN" sz="2000" dirty="0"/>
              <a:t>Your Title</a:t>
            </a:r>
          </a:p>
        </p:txBody>
      </p:sp>
      <p:sp>
        <p:nvSpPr>
          <p:cNvPr id="29" name="文本框 28"/>
          <p:cNvSpPr txBox="1"/>
          <p:nvPr/>
        </p:nvSpPr>
        <p:spPr>
          <a:xfrm>
            <a:off x="8916822" y="4838321"/>
            <a:ext cx="1478392" cy="400110"/>
          </a:xfrm>
          <a:prstGeom prst="rect">
            <a:avLst/>
          </a:prstGeom>
          <a:noFill/>
        </p:spPr>
        <p:txBody>
          <a:bodyPr wrap="square" rtlCol="0">
            <a:spAutoFit/>
          </a:bodyPr>
          <a:lstStyle/>
          <a:p>
            <a:r>
              <a:rPr lang="en-US" altLang="zh-CN" sz="2000" dirty="0"/>
              <a:t>Your Title</a:t>
            </a:r>
          </a:p>
        </p:txBody>
      </p:sp>
      <p:sp>
        <p:nvSpPr>
          <p:cNvPr id="30" name="文本框 29"/>
          <p:cNvSpPr txBox="1"/>
          <p:nvPr/>
        </p:nvSpPr>
        <p:spPr>
          <a:xfrm>
            <a:off x="1699002" y="5243160"/>
            <a:ext cx="2036616" cy="830997"/>
          </a:xfrm>
          <a:prstGeom prst="rect">
            <a:avLst/>
          </a:prstGeom>
          <a:noFill/>
        </p:spPr>
        <p:txBody>
          <a:bodyPr wrap="square" rtlCol="0">
            <a:spAutoFit/>
          </a:bodyPr>
          <a:lstStyle/>
          <a:p>
            <a:pPr algn="just"/>
            <a:r>
              <a:rPr lang="en-US" altLang="zh-CN" sz="1600" dirty="0"/>
              <a:t>The quick brown fox jumps over the lazy dog</a:t>
            </a:r>
          </a:p>
        </p:txBody>
      </p:sp>
      <p:sp>
        <p:nvSpPr>
          <p:cNvPr id="31" name="文本框 30"/>
          <p:cNvSpPr txBox="1"/>
          <p:nvPr/>
        </p:nvSpPr>
        <p:spPr>
          <a:xfrm>
            <a:off x="5141387" y="5658658"/>
            <a:ext cx="2036616" cy="830997"/>
          </a:xfrm>
          <a:prstGeom prst="rect">
            <a:avLst/>
          </a:prstGeom>
          <a:noFill/>
        </p:spPr>
        <p:txBody>
          <a:bodyPr wrap="square" rtlCol="0">
            <a:spAutoFit/>
          </a:bodyPr>
          <a:lstStyle/>
          <a:p>
            <a:pPr algn="just"/>
            <a:r>
              <a:rPr lang="en-US" altLang="zh-CN" sz="1600" dirty="0"/>
              <a:t>The quick brown fox jumps over the lazy dog</a:t>
            </a:r>
          </a:p>
        </p:txBody>
      </p:sp>
      <p:sp>
        <p:nvSpPr>
          <p:cNvPr id="32" name="文本框 31"/>
          <p:cNvSpPr txBox="1"/>
          <p:nvPr/>
        </p:nvSpPr>
        <p:spPr>
          <a:xfrm>
            <a:off x="8637710" y="5349315"/>
            <a:ext cx="2036616" cy="830997"/>
          </a:xfrm>
          <a:prstGeom prst="rect">
            <a:avLst/>
          </a:prstGeom>
          <a:noFill/>
        </p:spPr>
        <p:txBody>
          <a:bodyPr wrap="square" rtlCol="0">
            <a:spAutoFit/>
          </a:bodyPr>
          <a:lstStyle/>
          <a:p>
            <a:pPr algn="just"/>
            <a:r>
              <a:rPr lang="en-US" altLang="zh-CN" sz="1600" dirty="0"/>
              <a:t>The quick brown fox jumps over the lazy dog</a:t>
            </a:r>
          </a:p>
        </p:txBody>
      </p:sp>
    </p:spTree>
    <p:custDataLst>
      <p:tags r:id="rId1"/>
    </p:custData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750" fill="hold"/>
                                        <p:tgtEl>
                                          <p:spTgt spid="19"/>
                                        </p:tgtEl>
                                        <p:attrNameLst>
                                          <p:attrName>ppt_w</p:attrName>
                                        </p:attrNameLst>
                                      </p:cBhvr>
                                      <p:tavLst>
                                        <p:tav tm="0">
                                          <p:val>
                                            <p:fltVal val="0"/>
                                          </p:val>
                                        </p:tav>
                                        <p:tav tm="100000">
                                          <p:val>
                                            <p:strVal val="#ppt_w"/>
                                          </p:val>
                                        </p:tav>
                                      </p:tavLst>
                                    </p:anim>
                                    <p:anim calcmode="lin" valueType="num">
                                      <p:cBhvr>
                                        <p:cTn id="8" dur="750" fill="hold"/>
                                        <p:tgtEl>
                                          <p:spTgt spid="19"/>
                                        </p:tgtEl>
                                        <p:attrNameLst>
                                          <p:attrName>ppt_h</p:attrName>
                                        </p:attrNameLst>
                                      </p:cBhvr>
                                      <p:tavLst>
                                        <p:tav tm="0">
                                          <p:val>
                                            <p:fltVal val="0"/>
                                          </p:val>
                                        </p:tav>
                                        <p:tav tm="100000">
                                          <p:val>
                                            <p:strVal val="#ppt_h"/>
                                          </p:val>
                                        </p:tav>
                                      </p:tavLst>
                                    </p:anim>
                                    <p:anim calcmode="lin" valueType="num">
                                      <p:cBhvr>
                                        <p:cTn id="9" dur="750" fill="hold"/>
                                        <p:tgtEl>
                                          <p:spTgt spid="19"/>
                                        </p:tgtEl>
                                        <p:attrNameLst>
                                          <p:attrName>style.rotation</p:attrName>
                                        </p:attrNameLst>
                                      </p:cBhvr>
                                      <p:tavLst>
                                        <p:tav tm="0">
                                          <p:val>
                                            <p:fltVal val="360"/>
                                          </p:val>
                                        </p:tav>
                                        <p:tav tm="100000">
                                          <p:val>
                                            <p:fltVal val="0"/>
                                          </p:val>
                                        </p:tav>
                                      </p:tavLst>
                                    </p:anim>
                                    <p:animEffect transition="in" filter="fade">
                                      <p:cBhvr>
                                        <p:cTn id="10" dur="750"/>
                                        <p:tgtEl>
                                          <p:spTgt spid="19"/>
                                        </p:tgtEl>
                                      </p:cBhvr>
                                    </p:animEffect>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900" decel="100000" fill="hold"/>
                                        <p:tgtEl>
                                          <p:spTgt spid="5"/>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18" presetID="37" presetClass="entr" presetSubtype="0"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900" decel="100000" fill="hold"/>
                                        <p:tgtEl>
                                          <p:spTgt spid="4"/>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24" presetID="37"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900" decel="100000" fill="hold"/>
                                        <p:tgtEl>
                                          <p:spTgt spid="6"/>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1000"/>
                                        <p:tgtEl>
                                          <p:spTgt spid="28"/>
                                        </p:tgtEl>
                                      </p:cBhvr>
                                    </p:animEffect>
                                    <p:anim calcmode="lin" valueType="num">
                                      <p:cBhvr>
                                        <p:cTn id="44" dur="1000" fill="hold"/>
                                        <p:tgtEl>
                                          <p:spTgt spid="28"/>
                                        </p:tgtEl>
                                        <p:attrNameLst>
                                          <p:attrName>ppt_x</p:attrName>
                                        </p:attrNameLst>
                                      </p:cBhvr>
                                      <p:tavLst>
                                        <p:tav tm="0">
                                          <p:val>
                                            <p:strVal val="#ppt_x"/>
                                          </p:val>
                                        </p:tav>
                                        <p:tav tm="100000">
                                          <p:val>
                                            <p:strVal val="#ppt_x"/>
                                          </p:val>
                                        </p:tav>
                                      </p:tavLst>
                                    </p:anim>
                                    <p:anim calcmode="lin" valueType="num">
                                      <p:cBhvr>
                                        <p:cTn id="45" dur="1000" fill="hold"/>
                                        <p:tgtEl>
                                          <p:spTgt spid="28"/>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1000"/>
                                        <p:tgtEl>
                                          <p:spTgt spid="29"/>
                                        </p:tgtEl>
                                      </p:cBhvr>
                                    </p:animEffect>
                                    <p:anim calcmode="lin" valueType="num">
                                      <p:cBhvr>
                                        <p:cTn id="49" dur="1000" fill="hold"/>
                                        <p:tgtEl>
                                          <p:spTgt spid="29"/>
                                        </p:tgtEl>
                                        <p:attrNameLst>
                                          <p:attrName>ppt_x</p:attrName>
                                        </p:attrNameLst>
                                      </p:cBhvr>
                                      <p:tavLst>
                                        <p:tav tm="0">
                                          <p:val>
                                            <p:strVal val="#ppt_x"/>
                                          </p:val>
                                        </p:tav>
                                        <p:tav tm="100000">
                                          <p:val>
                                            <p:strVal val="#ppt_x"/>
                                          </p:val>
                                        </p:tav>
                                      </p:tavLst>
                                    </p:anim>
                                    <p:anim calcmode="lin" valueType="num">
                                      <p:cBhvr>
                                        <p:cTn id="50" dur="1000" fill="hold"/>
                                        <p:tgtEl>
                                          <p:spTgt spid="29"/>
                                        </p:tgtEl>
                                        <p:attrNameLst>
                                          <p:attrName>ppt_y</p:attrName>
                                        </p:attrNameLst>
                                      </p:cBhvr>
                                      <p:tavLst>
                                        <p:tav tm="0">
                                          <p:val>
                                            <p:strVal val="#ppt_y+.1"/>
                                          </p:val>
                                        </p:tav>
                                        <p:tav tm="100000">
                                          <p:val>
                                            <p:strVal val="#ppt_y"/>
                                          </p:val>
                                        </p:tav>
                                      </p:tavLst>
                                    </p:anim>
                                  </p:childTnLst>
                                </p:cTn>
                              </p:par>
                            </p:childTnLst>
                          </p:cTn>
                        </p:par>
                        <p:par>
                          <p:cTn id="51" fill="hold">
                            <p:stCondLst>
                              <p:cond delay="3500"/>
                            </p:stCondLst>
                            <p:childTnLst>
                              <p:par>
                                <p:cTn id="52" presetID="22" presetClass="entr" presetSubtype="8" fill="hold" grpId="0" nodeType="after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wipe(left)">
                                      <p:cBhvr>
                                        <p:cTn id="54" dur="750"/>
                                        <p:tgtEl>
                                          <p:spTgt spid="30"/>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wipe(left)">
                                      <p:cBhvr>
                                        <p:cTn id="57" dur="750"/>
                                        <p:tgtEl>
                                          <p:spTgt spid="31"/>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left)">
                                      <p:cBhvr>
                                        <p:cTn id="60" dur="7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9" grpId="0" animBg="1"/>
      <p:bldP spid="27" grpId="0"/>
      <p:bldP spid="28" grpId="0"/>
      <p:bldP spid="29" grpId="0"/>
      <p:bldP spid="30" grpId="0"/>
      <p:bldP spid="31" grpId="0"/>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1676400" y="2608872"/>
            <a:ext cx="209550" cy="914400"/>
          </a:xfrm>
          <a:prstGeom prst="rect">
            <a:avLst/>
          </a:prstGeom>
          <a:solidFill>
            <a:srgbClr val="33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349828" y="2257877"/>
            <a:ext cx="2736850" cy="1567544"/>
            <a:chOff x="1349828" y="2257877"/>
            <a:chExt cx="2736850" cy="1567544"/>
          </a:xfrm>
        </p:grpSpPr>
        <p:sp>
          <p:nvSpPr>
            <p:cNvPr id="7" name="任意多边形 6"/>
            <p:cNvSpPr/>
            <p:nvPr/>
          </p:nvSpPr>
          <p:spPr>
            <a:xfrm>
              <a:off x="1349828" y="2257877"/>
              <a:ext cx="2467428" cy="1567544"/>
            </a:xfrm>
            <a:custGeom>
              <a:avLst/>
              <a:gdLst>
                <a:gd name="connsiteX0" fmla="*/ 222558 w 2467428"/>
                <a:gd name="connsiteY0" fmla="*/ 145144 h 1567544"/>
                <a:gd name="connsiteX1" fmla="*/ 126866 w 2467428"/>
                <a:gd name="connsiteY1" fmla="*/ 240836 h 1567544"/>
                <a:gd name="connsiteX2" fmla="*/ 126866 w 2467428"/>
                <a:gd name="connsiteY2" fmla="*/ 1326708 h 1567544"/>
                <a:gd name="connsiteX3" fmla="*/ 222558 w 2467428"/>
                <a:gd name="connsiteY3" fmla="*/ 1422400 h 1567544"/>
                <a:gd name="connsiteX4" fmla="*/ 2226591 w 2467428"/>
                <a:gd name="connsiteY4" fmla="*/ 1422400 h 1567544"/>
                <a:gd name="connsiteX5" fmla="*/ 2322283 w 2467428"/>
                <a:gd name="connsiteY5" fmla="*/ 1326708 h 1567544"/>
                <a:gd name="connsiteX6" fmla="*/ 2322283 w 2467428"/>
                <a:gd name="connsiteY6" fmla="*/ 240836 h 1567544"/>
                <a:gd name="connsiteX7" fmla="*/ 2226591 w 2467428"/>
                <a:gd name="connsiteY7" fmla="*/ 145144 h 1567544"/>
                <a:gd name="connsiteX8" fmla="*/ 188685 w 2467428"/>
                <a:gd name="connsiteY8" fmla="*/ 0 h 1567544"/>
                <a:gd name="connsiteX9" fmla="*/ 2278743 w 2467428"/>
                <a:gd name="connsiteY9" fmla="*/ 0 h 1567544"/>
                <a:gd name="connsiteX10" fmla="*/ 2467428 w 2467428"/>
                <a:gd name="connsiteY10" fmla="*/ 188685 h 1567544"/>
                <a:gd name="connsiteX11" fmla="*/ 2467428 w 2467428"/>
                <a:gd name="connsiteY11" fmla="*/ 1378859 h 1567544"/>
                <a:gd name="connsiteX12" fmla="*/ 2278743 w 2467428"/>
                <a:gd name="connsiteY12" fmla="*/ 1567544 h 1567544"/>
                <a:gd name="connsiteX13" fmla="*/ 188685 w 2467428"/>
                <a:gd name="connsiteY13" fmla="*/ 1567544 h 1567544"/>
                <a:gd name="connsiteX14" fmla="*/ 0 w 2467428"/>
                <a:gd name="connsiteY14" fmla="*/ 1378859 h 1567544"/>
                <a:gd name="connsiteX15" fmla="*/ 0 w 2467428"/>
                <a:gd name="connsiteY15" fmla="*/ 188685 h 1567544"/>
                <a:gd name="connsiteX16" fmla="*/ 188685 w 2467428"/>
                <a:gd name="connsiteY16" fmla="*/ 0 h 1567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7428" h="1567544">
                  <a:moveTo>
                    <a:pt x="222558" y="145144"/>
                  </a:moveTo>
                  <a:cubicBezTo>
                    <a:pt x="169709" y="145144"/>
                    <a:pt x="126866" y="187987"/>
                    <a:pt x="126866" y="240836"/>
                  </a:cubicBezTo>
                  <a:lnTo>
                    <a:pt x="126866" y="1326708"/>
                  </a:lnTo>
                  <a:cubicBezTo>
                    <a:pt x="126866" y="1379557"/>
                    <a:pt x="169709" y="1422400"/>
                    <a:pt x="222558" y="1422400"/>
                  </a:cubicBezTo>
                  <a:lnTo>
                    <a:pt x="2226591" y="1422400"/>
                  </a:lnTo>
                  <a:cubicBezTo>
                    <a:pt x="2279440" y="1422400"/>
                    <a:pt x="2322283" y="1379557"/>
                    <a:pt x="2322283" y="1326708"/>
                  </a:cubicBezTo>
                  <a:lnTo>
                    <a:pt x="2322283" y="240836"/>
                  </a:lnTo>
                  <a:cubicBezTo>
                    <a:pt x="2322283" y="187987"/>
                    <a:pt x="2279440" y="145144"/>
                    <a:pt x="2226591" y="145144"/>
                  </a:cubicBezTo>
                  <a:close/>
                  <a:moveTo>
                    <a:pt x="188685" y="0"/>
                  </a:moveTo>
                  <a:lnTo>
                    <a:pt x="2278743" y="0"/>
                  </a:lnTo>
                  <a:cubicBezTo>
                    <a:pt x="2382951" y="0"/>
                    <a:pt x="2467428" y="84477"/>
                    <a:pt x="2467428" y="188685"/>
                  </a:cubicBezTo>
                  <a:lnTo>
                    <a:pt x="2467428" y="1378859"/>
                  </a:lnTo>
                  <a:cubicBezTo>
                    <a:pt x="2467428" y="1483067"/>
                    <a:pt x="2382951" y="1567544"/>
                    <a:pt x="2278743" y="1567544"/>
                  </a:cubicBezTo>
                  <a:lnTo>
                    <a:pt x="188685" y="1567544"/>
                  </a:lnTo>
                  <a:cubicBezTo>
                    <a:pt x="84477" y="1567544"/>
                    <a:pt x="0" y="1483067"/>
                    <a:pt x="0" y="1378859"/>
                  </a:cubicBezTo>
                  <a:lnTo>
                    <a:pt x="0" y="188685"/>
                  </a:lnTo>
                  <a:cubicBezTo>
                    <a:pt x="0" y="84477"/>
                    <a:pt x="84477" y="0"/>
                    <a:pt x="188685" y="0"/>
                  </a:cubicBezTo>
                  <a:close/>
                </a:path>
              </a:pathLst>
            </a:cu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3781878" y="2736848"/>
              <a:ext cx="304800" cy="654051"/>
            </a:xfrm>
            <a:prstGeom prst="roundRect">
              <a:avLst>
                <a:gd name="adj" fmla="val 16667"/>
              </a:avLst>
            </a:pr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3" name="矩形 12"/>
          <p:cNvSpPr/>
          <p:nvPr/>
        </p:nvSpPr>
        <p:spPr>
          <a:xfrm>
            <a:off x="4951682" y="2606673"/>
            <a:ext cx="209550" cy="914400"/>
          </a:xfrm>
          <a:prstGeom prst="rect">
            <a:avLst/>
          </a:prstGeom>
          <a:solidFill>
            <a:srgbClr val="FF7C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3"/>
          <p:cNvGrpSpPr/>
          <p:nvPr/>
        </p:nvGrpSpPr>
        <p:grpSpPr>
          <a:xfrm>
            <a:off x="4625110" y="2257877"/>
            <a:ext cx="2755900" cy="1567544"/>
            <a:chOff x="4625110" y="2257877"/>
            <a:chExt cx="2755900" cy="1567544"/>
          </a:xfrm>
        </p:grpSpPr>
        <p:sp>
          <p:nvSpPr>
            <p:cNvPr id="12" name="任意多边形 11"/>
            <p:cNvSpPr/>
            <p:nvPr/>
          </p:nvSpPr>
          <p:spPr>
            <a:xfrm>
              <a:off x="4625110" y="2257877"/>
              <a:ext cx="2467428" cy="1567544"/>
            </a:xfrm>
            <a:custGeom>
              <a:avLst/>
              <a:gdLst>
                <a:gd name="connsiteX0" fmla="*/ 222558 w 2467428"/>
                <a:gd name="connsiteY0" fmla="*/ 145144 h 1567544"/>
                <a:gd name="connsiteX1" fmla="*/ 126866 w 2467428"/>
                <a:gd name="connsiteY1" fmla="*/ 240836 h 1567544"/>
                <a:gd name="connsiteX2" fmla="*/ 126866 w 2467428"/>
                <a:gd name="connsiteY2" fmla="*/ 1326708 h 1567544"/>
                <a:gd name="connsiteX3" fmla="*/ 222558 w 2467428"/>
                <a:gd name="connsiteY3" fmla="*/ 1422400 h 1567544"/>
                <a:gd name="connsiteX4" fmla="*/ 2226591 w 2467428"/>
                <a:gd name="connsiteY4" fmla="*/ 1422400 h 1567544"/>
                <a:gd name="connsiteX5" fmla="*/ 2322283 w 2467428"/>
                <a:gd name="connsiteY5" fmla="*/ 1326708 h 1567544"/>
                <a:gd name="connsiteX6" fmla="*/ 2322283 w 2467428"/>
                <a:gd name="connsiteY6" fmla="*/ 240836 h 1567544"/>
                <a:gd name="connsiteX7" fmla="*/ 2226591 w 2467428"/>
                <a:gd name="connsiteY7" fmla="*/ 145144 h 1567544"/>
                <a:gd name="connsiteX8" fmla="*/ 188685 w 2467428"/>
                <a:gd name="connsiteY8" fmla="*/ 0 h 1567544"/>
                <a:gd name="connsiteX9" fmla="*/ 2278743 w 2467428"/>
                <a:gd name="connsiteY9" fmla="*/ 0 h 1567544"/>
                <a:gd name="connsiteX10" fmla="*/ 2467428 w 2467428"/>
                <a:gd name="connsiteY10" fmla="*/ 188685 h 1567544"/>
                <a:gd name="connsiteX11" fmla="*/ 2467428 w 2467428"/>
                <a:gd name="connsiteY11" fmla="*/ 1378859 h 1567544"/>
                <a:gd name="connsiteX12" fmla="*/ 2278743 w 2467428"/>
                <a:gd name="connsiteY12" fmla="*/ 1567544 h 1567544"/>
                <a:gd name="connsiteX13" fmla="*/ 188685 w 2467428"/>
                <a:gd name="connsiteY13" fmla="*/ 1567544 h 1567544"/>
                <a:gd name="connsiteX14" fmla="*/ 0 w 2467428"/>
                <a:gd name="connsiteY14" fmla="*/ 1378859 h 1567544"/>
                <a:gd name="connsiteX15" fmla="*/ 0 w 2467428"/>
                <a:gd name="connsiteY15" fmla="*/ 188685 h 1567544"/>
                <a:gd name="connsiteX16" fmla="*/ 188685 w 2467428"/>
                <a:gd name="connsiteY16" fmla="*/ 0 h 1567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7428" h="1567544">
                  <a:moveTo>
                    <a:pt x="222558" y="145144"/>
                  </a:moveTo>
                  <a:cubicBezTo>
                    <a:pt x="169709" y="145144"/>
                    <a:pt x="126866" y="187987"/>
                    <a:pt x="126866" y="240836"/>
                  </a:cubicBezTo>
                  <a:lnTo>
                    <a:pt x="126866" y="1326708"/>
                  </a:lnTo>
                  <a:cubicBezTo>
                    <a:pt x="126866" y="1379557"/>
                    <a:pt x="169709" y="1422400"/>
                    <a:pt x="222558" y="1422400"/>
                  </a:cubicBezTo>
                  <a:lnTo>
                    <a:pt x="2226591" y="1422400"/>
                  </a:lnTo>
                  <a:cubicBezTo>
                    <a:pt x="2279440" y="1422400"/>
                    <a:pt x="2322283" y="1379557"/>
                    <a:pt x="2322283" y="1326708"/>
                  </a:cubicBezTo>
                  <a:lnTo>
                    <a:pt x="2322283" y="240836"/>
                  </a:lnTo>
                  <a:cubicBezTo>
                    <a:pt x="2322283" y="187987"/>
                    <a:pt x="2279440" y="145144"/>
                    <a:pt x="2226591" y="145144"/>
                  </a:cubicBezTo>
                  <a:close/>
                  <a:moveTo>
                    <a:pt x="188685" y="0"/>
                  </a:moveTo>
                  <a:lnTo>
                    <a:pt x="2278743" y="0"/>
                  </a:lnTo>
                  <a:cubicBezTo>
                    <a:pt x="2382951" y="0"/>
                    <a:pt x="2467428" y="84477"/>
                    <a:pt x="2467428" y="188685"/>
                  </a:cubicBezTo>
                  <a:lnTo>
                    <a:pt x="2467428" y="1378859"/>
                  </a:lnTo>
                  <a:cubicBezTo>
                    <a:pt x="2467428" y="1483067"/>
                    <a:pt x="2382951" y="1567544"/>
                    <a:pt x="2278743" y="1567544"/>
                  </a:cubicBezTo>
                  <a:lnTo>
                    <a:pt x="188685" y="1567544"/>
                  </a:lnTo>
                  <a:cubicBezTo>
                    <a:pt x="84477" y="1567544"/>
                    <a:pt x="0" y="1483067"/>
                    <a:pt x="0" y="1378859"/>
                  </a:cubicBezTo>
                  <a:lnTo>
                    <a:pt x="0" y="188685"/>
                  </a:lnTo>
                  <a:cubicBezTo>
                    <a:pt x="0" y="84477"/>
                    <a:pt x="84477" y="0"/>
                    <a:pt x="188685" y="0"/>
                  </a:cubicBezTo>
                  <a:close/>
                </a:path>
              </a:pathLst>
            </a:cu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7076210" y="2736848"/>
              <a:ext cx="304800" cy="654051"/>
            </a:xfrm>
            <a:prstGeom prst="roundRect">
              <a:avLst>
                <a:gd name="adj" fmla="val 16667"/>
              </a:avLst>
            </a:pr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5370000" y="2606673"/>
            <a:ext cx="209550" cy="914400"/>
          </a:xfrm>
          <a:prstGeom prst="rect">
            <a:avLst/>
          </a:prstGeom>
          <a:solidFill>
            <a:srgbClr val="FF7C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788319" y="2606673"/>
            <a:ext cx="209550" cy="914400"/>
          </a:xfrm>
          <a:prstGeom prst="rect">
            <a:avLst/>
          </a:prstGeom>
          <a:solidFill>
            <a:srgbClr val="FF7C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224156" y="2606673"/>
            <a:ext cx="209550" cy="914400"/>
          </a:xfrm>
          <a:prstGeom prst="rect">
            <a:avLst/>
          </a:prstGeom>
          <a:solidFill>
            <a:srgbClr val="D7D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7919441" y="2257877"/>
            <a:ext cx="2755900" cy="1567544"/>
            <a:chOff x="7919441" y="2257877"/>
            <a:chExt cx="2755900" cy="1567544"/>
          </a:xfrm>
        </p:grpSpPr>
        <p:sp>
          <p:nvSpPr>
            <p:cNvPr id="18" name="任意多边形 17"/>
            <p:cNvSpPr/>
            <p:nvPr/>
          </p:nvSpPr>
          <p:spPr>
            <a:xfrm>
              <a:off x="7919441" y="2257877"/>
              <a:ext cx="2467428" cy="1567544"/>
            </a:xfrm>
            <a:custGeom>
              <a:avLst/>
              <a:gdLst>
                <a:gd name="connsiteX0" fmla="*/ 222558 w 2467428"/>
                <a:gd name="connsiteY0" fmla="*/ 145144 h 1567544"/>
                <a:gd name="connsiteX1" fmla="*/ 126866 w 2467428"/>
                <a:gd name="connsiteY1" fmla="*/ 240836 h 1567544"/>
                <a:gd name="connsiteX2" fmla="*/ 126866 w 2467428"/>
                <a:gd name="connsiteY2" fmla="*/ 1326708 h 1567544"/>
                <a:gd name="connsiteX3" fmla="*/ 222558 w 2467428"/>
                <a:gd name="connsiteY3" fmla="*/ 1422400 h 1567544"/>
                <a:gd name="connsiteX4" fmla="*/ 2226591 w 2467428"/>
                <a:gd name="connsiteY4" fmla="*/ 1422400 h 1567544"/>
                <a:gd name="connsiteX5" fmla="*/ 2322283 w 2467428"/>
                <a:gd name="connsiteY5" fmla="*/ 1326708 h 1567544"/>
                <a:gd name="connsiteX6" fmla="*/ 2322283 w 2467428"/>
                <a:gd name="connsiteY6" fmla="*/ 240836 h 1567544"/>
                <a:gd name="connsiteX7" fmla="*/ 2226591 w 2467428"/>
                <a:gd name="connsiteY7" fmla="*/ 145144 h 1567544"/>
                <a:gd name="connsiteX8" fmla="*/ 188685 w 2467428"/>
                <a:gd name="connsiteY8" fmla="*/ 0 h 1567544"/>
                <a:gd name="connsiteX9" fmla="*/ 2278743 w 2467428"/>
                <a:gd name="connsiteY9" fmla="*/ 0 h 1567544"/>
                <a:gd name="connsiteX10" fmla="*/ 2467428 w 2467428"/>
                <a:gd name="connsiteY10" fmla="*/ 188685 h 1567544"/>
                <a:gd name="connsiteX11" fmla="*/ 2467428 w 2467428"/>
                <a:gd name="connsiteY11" fmla="*/ 1378859 h 1567544"/>
                <a:gd name="connsiteX12" fmla="*/ 2278743 w 2467428"/>
                <a:gd name="connsiteY12" fmla="*/ 1567544 h 1567544"/>
                <a:gd name="connsiteX13" fmla="*/ 188685 w 2467428"/>
                <a:gd name="connsiteY13" fmla="*/ 1567544 h 1567544"/>
                <a:gd name="connsiteX14" fmla="*/ 0 w 2467428"/>
                <a:gd name="connsiteY14" fmla="*/ 1378859 h 1567544"/>
                <a:gd name="connsiteX15" fmla="*/ 0 w 2467428"/>
                <a:gd name="connsiteY15" fmla="*/ 188685 h 1567544"/>
                <a:gd name="connsiteX16" fmla="*/ 188685 w 2467428"/>
                <a:gd name="connsiteY16" fmla="*/ 0 h 1567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7428" h="1567544">
                  <a:moveTo>
                    <a:pt x="222558" y="145144"/>
                  </a:moveTo>
                  <a:cubicBezTo>
                    <a:pt x="169709" y="145144"/>
                    <a:pt x="126866" y="187987"/>
                    <a:pt x="126866" y="240836"/>
                  </a:cubicBezTo>
                  <a:lnTo>
                    <a:pt x="126866" y="1326708"/>
                  </a:lnTo>
                  <a:cubicBezTo>
                    <a:pt x="126866" y="1379557"/>
                    <a:pt x="169709" y="1422400"/>
                    <a:pt x="222558" y="1422400"/>
                  </a:cubicBezTo>
                  <a:lnTo>
                    <a:pt x="2226591" y="1422400"/>
                  </a:lnTo>
                  <a:cubicBezTo>
                    <a:pt x="2279440" y="1422400"/>
                    <a:pt x="2322283" y="1379557"/>
                    <a:pt x="2322283" y="1326708"/>
                  </a:cubicBezTo>
                  <a:lnTo>
                    <a:pt x="2322283" y="240836"/>
                  </a:lnTo>
                  <a:cubicBezTo>
                    <a:pt x="2322283" y="187987"/>
                    <a:pt x="2279440" y="145144"/>
                    <a:pt x="2226591" y="145144"/>
                  </a:cubicBezTo>
                  <a:close/>
                  <a:moveTo>
                    <a:pt x="188685" y="0"/>
                  </a:moveTo>
                  <a:lnTo>
                    <a:pt x="2278743" y="0"/>
                  </a:lnTo>
                  <a:cubicBezTo>
                    <a:pt x="2382951" y="0"/>
                    <a:pt x="2467428" y="84477"/>
                    <a:pt x="2467428" y="188685"/>
                  </a:cubicBezTo>
                  <a:lnTo>
                    <a:pt x="2467428" y="1378859"/>
                  </a:lnTo>
                  <a:cubicBezTo>
                    <a:pt x="2467428" y="1483067"/>
                    <a:pt x="2382951" y="1567544"/>
                    <a:pt x="2278743" y="1567544"/>
                  </a:cubicBezTo>
                  <a:lnTo>
                    <a:pt x="188685" y="1567544"/>
                  </a:lnTo>
                  <a:cubicBezTo>
                    <a:pt x="84477" y="1567544"/>
                    <a:pt x="0" y="1483067"/>
                    <a:pt x="0" y="1378859"/>
                  </a:cubicBezTo>
                  <a:lnTo>
                    <a:pt x="0" y="188685"/>
                  </a:lnTo>
                  <a:cubicBezTo>
                    <a:pt x="0" y="84477"/>
                    <a:pt x="84477" y="0"/>
                    <a:pt x="188685" y="0"/>
                  </a:cubicBezTo>
                  <a:close/>
                </a:path>
              </a:pathLst>
            </a:cu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10370541" y="2736848"/>
              <a:ext cx="304800" cy="654051"/>
            </a:xfrm>
            <a:prstGeom prst="roundRect">
              <a:avLst>
                <a:gd name="adj" fmla="val 16667"/>
              </a:avLst>
            </a:pr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1" name="矩形 20"/>
          <p:cNvSpPr/>
          <p:nvPr/>
        </p:nvSpPr>
        <p:spPr>
          <a:xfrm>
            <a:off x="8630642" y="2606673"/>
            <a:ext cx="209550" cy="914400"/>
          </a:xfrm>
          <a:prstGeom prst="rect">
            <a:avLst/>
          </a:prstGeom>
          <a:solidFill>
            <a:srgbClr val="D7D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9037128" y="2606673"/>
            <a:ext cx="209550" cy="914400"/>
          </a:xfrm>
          <a:prstGeom prst="rect">
            <a:avLst/>
          </a:prstGeom>
          <a:solidFill>
            <a:srgbClr val="D7D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443614" y="2606673"/>
            <a:ext cx="209550" cy="914400"/>
          </a:xfrm>
          <a:prstGeom prst="rect">
            <a:avLst/>
          </a:prstGeom>
          <a:solidFill>
            <a:srgbClr val="D7D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850100" y="2606673"/>
            <a:ext cx="209550" cy="914400"/>
          </a:xfrm>
          <a:prstGeom prst="rect">
            <a:avLst/>
          </a:prstGeom>
          <a:solidFill>
            <a:srgbClr val="D7D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2140409" y="4125663"/>
            <a:ext cx="886265" cy="523220"/>
          </a:xfrm>
          <a:prstGeom prst="rect">
            <a:avLst/>
          </a:prstGeom>
          <a:noFill/>
        </p:spPr>
        <p:txBody>
          <a:bodyPr wrap="square" rtlCol="0">
            <a:spAutoFit/>
          </a:bodyPr>
          <a:lstStyle/>
          <a:p>
            <a:r>
              <a:rPr lang="en-US" altLang="zh-CN" sz="2800" dirty="0">
                <a:solidFill>
                  <a:srgbClr val="48D2D2"/>
                </a:solidFill>
                <a:latin typeface="Arial" panose="020B0604020202020204" pitchFamily="34" charset="0"/>
                <a:cs typeface="Arial" panose="020B0604020202020204" pitchFamily="34" charset="0"/>
              </a:rPr>
              <a:t>15</a:t>
            </a:r>
            <a:r>
              <a:rPr lang="en-US" altLang="zh-CN" sz="2000" dirty="0">
                <a:solidFill>
                  <a:srgbClr val="48D2D2"/>
                </a:solidFill>
                <a:latin typeface="Arial" panose="020B0604020202020204" pitchFamily="34" charset="0"/>
                <a:cs typeface="Arial" panose="020B0604020202020204" pitchFamily="34" charset="0"/>
              </a:rPr>
              <a:t>%</a:t>
            </a:r>
            <a:endParaRPr lang="zh-CN" altLang="en-US" sz="2800" dirty="0">
              <a:solidFill>
                <a:srgbClr val="48D2D2"/>
              </a:solidFill>
              <a:latin typeface="Arial" panose="020B0604020202020204" pitchFamily="34" charset="0"/>
              <a:cs typeface="Arial" panose="020B0604020202020204" pitchFamily="34" charset="0"/>
            </a:endParaRPr>
          </a:p>
        </p:txBody>
      </p:sp>
      <p:sp>
        <p:nvSpPr>
          <p:cNvPr id="26" name="文本框 25"/>
          <p:cNvSpPr txBox="1"/>
          <p:nvPr/>
        </p:nvSpPr>
        <p:spPr>
          <a:xfrm>
            <a:off x="5490301" y="4125663"/>
            <a:ext cx="886265" cy="523220"/>
          </a:xfrm>
          <a:prstGeom prst="rect">
            <a:avLst/>
          </a:prstGeom>
          <a:noFill/>
        </p:spPr>
        <p:txBody>
          <a:bodyPr wrap="square" rtlCol="0">
            <a:spAutoFit/>
          </a:bodyPr>
          <a:lstStyle/>
          <a:p>
            <a:r>
              <a:rPr lang="en-US" altLang="zh-CN" sz="2800" dirty="0">
                <a:solidFill>
                  <a:srgbClr val="FF7C81"/>
                </a:solidFill>
                <a:latin typeface="Arial" panose="020B0604020202020204" pitchFamily="34" charset="0"/>
                <a:cs typeface="Arial" panose="020B0604020202020204" pitchFamily="34" charset="0"/>
              </a:rPr>
              <a:t>55</a:t>
            </a:r>
            <a:r>
              <a:rPr lang="en-US" altLang="zh-CN" sz="2000" dirty="0">
                <a:solidFill>
                  <a:srgbClr val="FF7C81"/>
                </a:solidFill>
                <a:latin typeface="Arial" panose="020B0604020202020204" pitchFamily="34" charset="0"/>
                <a:cs typeface="Arial" panose="020B0604020202020204" pitchFamily="34" charset="0"/>
              </a:rPr>
              <a:t>%</a:t>
            </a:r>
            <a:endParaRPr lang="zh-CN" altLang="en-US" sz="2800" dirty="0">
              <a:solidFill>
                <a:srgbClr val="FF7C81"/>
              </a:solidFill>
              <a:latin typeface="Arial" panose="020B0604020202020204" pitchFamily="34" charset="0"/>
              <a:cs typeface="Arial" panose="020B0604020202020204" pitchFamily="34" charset="0"/>
            </a:endParaRPr>
          </a:p>
        </p:txBody>
      </p:sp>
      <p:sp>
        <p:nvSpPr>
          <p:cNvPr id="27" name="文本框 26"/>
          <p:cNvSpPr txBox="1"/>
          <p:nvPr/>
        </p:nvSpPr>
        <p:spPr>
          <a:xfrm>
            <a:off x="8840192" y="4135523"/>
            <a:ext cx="1235242" cy="523220"/>
          </a:xfrm>
          <a:prstGeom prst="rect">
            <a:avLst/>
          </a:prstGeom>
          <a:noFill/>
        </p:spPr>
        <p:txBody>
          <a:bodyPr wrap="square" rtlCol="0">
            <a:spAutoFit/>
          </a:bodyPr>
          <a:lstStyle/>
          <a:p>
            <a:r>
              <a:rPr lang="en-US" altLang="zh-CN" sz="2800" dirty="0">
                <a:solidFill>
                  <a:srgbClr val="CCCC33"/>
                </a:solidFill>
                <a:latin typeface="Arial" panose="020B0604020202020204" pitchFamily="34" charset="0"/>
                <a:cs typeface="Arial" panose="020B0604020202020204" pitchFamily="34" charset="0"/>
              </a:rPr>
              <a:t>100</a:t>
            </a:r>
            <a:r>
              <a:rPr lang="en-US" altLang="zh-CN" sz="2000" dirty="0">
                <a:solidFill>
                  <a:srgbClr val="CCCC33"/>
                </a:solidFill>
                <a:latin typeface="Arial" panose="020B0604020202020204" pitchFamily="34" charset="0"/>
                <a:cs typeface="Arial" panose="020B0604020202020204" pitchFamily="34" charset="0"/>
              </a:rPr>
              <a:t>%</a:t>
            </a:r>
            <a:endParaRPr lang="zh-CN" altLang="en-US" sz="2800" dirty="0">
              <a:solidFill>
                <a:srgbClr val="CCCC33"/>
              </a:solidFill>
              <a:latin typeface="Arial" panose="020B0604020202020204" pitchFamily="34" charset="0"/>
              <a:cs typeface="Arial" panose="020B0604020202020204" pitchFamily="34" charset="0"/>
            </a:endParaRPr>
          </a:p>
        </p:txBody>
      </p:sp>
      <p:sp>
        <p:nvSpPr>
          <p:cNvPr id="28" name="TextBox 29"/>
          <p:cNvSpPr txBox="1"/>
          <p:nvPr/>
        </p:nvSpPr>
        <p:spPr>
          <a:xfrm>
            <a:off x="1200817" y="4968845"/>
            <a:ext cx="3855640" cy="584775"/>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a:t>
            </a:r>
            <a:endParaRPr lang="zh-CN" altLang="en-US" sz="1600" kern="0" dirty="0">
              <a:solidFill>
                <a:sysClr val="windowText" lastClr="000000"/>
              </a:solidFill>
              <a:cs typeface="Arial" panose="020B0604020202020204" pitchFamily="34" charset="0"/>
            </a:endParaRPr>
          </a:p>
        </p:txBody>
      </p:sp>
      <p:sp>
        <p:nvSpPr>
          <p:cNvPr id="29" name="TextBox 29"/>
          <p:cNvSpPr txBox="1"/>
          <p:nvPr/>
        </p:nvSpPr>
        <p:spPr>
          <a:xfrm>
            <a:off x="4625110" y="4968845"/>
            <a:ext cx="3855640" cy="584775"/>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a:t>
            </a:r>
            <a:endParaRPr lang="zh-CN" altLang="en-US" sz="1600" kern="0" dirty="0">
              <a:solidFill>
                <a:sysClr val="windowText" lastClr="000000"/>
              </a:solidFill>
              <a:cs typeface="Arial" panose="020B0604020202020204" pitchFamily="34" charset="0"/>
            </a:endParaRPr>
          </a:p>
        </p:txBody>
      </p:sp>
      <p:sp>
        <p:nvSpPr>
          <p:cNvPr id="30" name="TextBox 29"/>
          <p:cNvSpPr txBox="1"/>
          <p:nvPr/>
        </p:nvSpPr>
        <p:spPr>
          <a:xfrm>
            <a:off x="7922280" y="4968845"/>
            <a:ext cx="3855640" cy="830997"/>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a:t>
            </a:r>
            <a:endParaRPr lang="zh-CN" altLang="en-US" sz="1600" kern="0" dirty="0">
              <a:solidFill>
                <a:sysClr val="windowText" lastClr="000000"/>
              </a:solidFill>
              <a:cs typeface="Arial" panose="020B0604020202020204" pitchFamily="34" charset="0"/>
            </a:endParaRPr>
          </a:p>
          <a:p>
            <a:pPr defTabSz="1219200"/>
            <a:endParaRPr lang="zh-CN" altLang="en-US" sz="1600" kern="0" dirty="0">
              <a:solidFill>
                <a:sysClr val="windowText" lastClr="000000"/>
              </a:solidFill>
              <a:cs typeface="Arial" panose="020B0604020202020204" pitchFamily="34" charset="0"/>
            </a:endParaRPr>
          </a:p>
        </p:txBody>
      </p:sp>
      <p:sp>
        <p:nvSpPr>
          <p:cNvPr id="31" name="矩形 30"/>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03</a:t>
            </a:r>
          </a:p>
        </p:txBody>
      </p:sp>
      <p:sp>
        <p:nvSpPr>
          <p:cNvPr id="33" name="文本框 32"/>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rot="17100000">
            <a:off x="175953" y="261388"/>
            <a:ext cx="481872" cy="469661"/>
            <a:chOff x="1032060" y="5022216"/>
            <a:chExt cx="753746" cy="734645"/>
          </a:xfrm>
        </p:grpSpPr>
        <p:sp>
          <p:nvSpPr>
            <p:cNvPr id="35" name="等腰三角形 34"/>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36"/>
          <p:cNvSpPr txBox="1"/>
          <p:nvPr/>
        </p:nvSpPr>
        <p:spPr>
          <a:xfrm>
            <a:off x="1389615" y="849640"/>
            <a:ext cx="4770080" cy="338554"/>
          </a:xfrm>
          <a:prstGeom prst="rect">
            <a:avLst/>
          </a:prstGeom>
          <a:noFill/>
        </p:spPr>
        <p:txBody>
          <a:bodyPr wrap="square" rtlCol="0">
            <a:spAutoFit/>
          </a:bodyPr>
          <a:lstStyle/>
          <a:p>
            <a:pPr algn="just"/>
            <a:r>
              <a:rPr lang="en-US" altLang="zh-CN" sz="1600" dirty="0"/>
              <a:t>The quick brown fox jumps over the lazy dog. </a:t>
            </a:r>
          </a:p>
        </p:txBody>
      </p:sp>
      <p:sp>
        <p:nvSpPr>
          <p:cNvPr id="2" name="矩形 1"/>
          <p:cNvSpPr/>
          <p:nvPr/>
        </p:nvSpPr>
        <p:spPr>
          <a:xfrm>
            <a:off x="0" y="6705600"/>
            <a:ext cx="12192000" cy="180000"/>
          </a:xfrm>
          <a:prstGeom prst="rect">
            <a:avLst/>
          </a:prstGeom>
          <a:solidFill>
            <a:srgbClr val="C7C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750" fill="hold"/>
                                        <p:tgtEl>
                                          <p:spTgt spid="34"/>
                                        </p:tgtEl>
                                        <p:attrNameLst>
                                          <p:attrName>ppt_w</p:attrName>
                                        </p:attrNameLst>
                                      </p:cBhvr>
                                      <p:tavLst>
                                        <p:tav tm="0">
                                          <p:val>
                                            <p:fltVal val="0"/>
                                          </p:val>
                                        </p:tav>
                                        <p:tav tm="100000">
                                          <p:val>
                                            <p:strVal val="#ppt_w"/>
                                          </p:val>
                                        </p:tav>
                                      </p:tavLst>
                                    </p:anim>
                                    <p:anim calcmode="lin" valueType="num">
                                      <p:cBhvr>
                                        <p:cTn id="8" dur="750" fill="hold"/>
                                        <p:tgtEl>
                                          <p:spTgt spid="34"/>
                                        </p:tgtEl>
                                        <p:attrNameLst>
                                          <p:attrName>ppt_h</p:attrName>
                                        </p:attrNameLst>
                                      </p:cBhvr>
                                      <p:tavLst>
                                        <p:tav tm="0">
                                          <p:val>
                                            <p:fltVal val="0"/>
                                          </p:val>
                                        </p:tav>
                                        <p:tav tm="100000">
                                          <p:val>
                                            <p:strVal val="#ppt_h"/>
                                          </p:val>
                                        </p:tav>
                                      </p:tavLst>
                                    </p:anim>
                                    <p:anim calcmode="lin" valueType="num">
                                      <p:cBhvr>
                                        <p:cTn id="9" dur="750" fill="hold"/>
                                        <p:tgtEl>
                                          <p:spTgt spid="34"/>
                                        </p:tgtEl>
                                        <p:attrNameLst>
                                          <p:attrName>style.rotation</p:attrName>
                                        </p:attrNameLst>
                                      </p:cBhvr>
                                      <p:tavLst>
                                        <p:tav tm="0">
                                          <p:val>
                                            <p:fltVal val="360"/>
                                          </p:val>
                                        </p:tav>
                                        <p:tav tm="100000">
                                          <p:val>
                                            <p:fltVal val="0"/>
                                          </p:val>
                                        </p:tav>
                                      </p:tavLst>
                                    </p:anim>
                                    <p:animEffect transition="in" filter="fade">
                                      <p:cBhvr>
                                        <p:cTn id="10" dur="750"/>
                                        <p:tgtEl>
                                          <p:spTgt spid="34"/>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650"/>
                                        <p:tgtEl>
                                          <p:spTgt spid="3"/>
                                        </p:tgtEl>
                                      </p:cBhvr>
                                    </p:animEffect>
                                    <p:anim calcmode="lin" valueType="num">
                                      <p:cBhvr>
                                        <p:cTn id="15" dur="650" fill="hold"/>
                                        <p:tgtEl>
                                          <p:spTgt spid="3"/>
                                        </p:tgtEl>
                                        <p:attrNameLst>
                                          <p:attrName>ppt_x</p:attrName>
                                        </p:attrNameLst>
                                      </p:cBhvr>
                                      <p:tavLst>
                                        <p:tav tm="0">
                                          <p:val>
                                            <p:strVal val="#ppt_x"/>
                                          </p:val>
                                        </p:tav>
                                        <p:tav tm="100000">
                                          <p:val>
                                            <p:strVal val="#ppt_x"/>
                                          </p:val>
                                        </p:tav>
                                      </p:tavLst>
                                    </p:anim>
                                    <p:anim calcmode="lin" valueType="num">
                                      <p:cBhvr>
                                        <p:cTn id="16" dur="650" fill="hold"/>
                                        <p:tgtEl>
                                          <p:spTgt spid="3"/>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650"/>
                                        <p:tgtEl>
                                          <p:spTgt spid="4"/>
                                        </p:tgtEl>
                                      </p:cBhvr>
                                    </p:animEffect>
                                    <p:anim calcmode="lin" valueType="num">
                                      <p:cBhvr>
                                        <p:cTn id="20" dur="650" fill="hold"/>
                                        <p:tgtEl>
                                          <p:spTgt spid="4"/>
                                        </p:tgtEl>
                                        <p:attrNameLst>
                                          <p:attrName>ppt_x</p:attrName>
                                        </p:attrNameLst>
                                      </p:cBhvr>
                                      <p:tavLst>
                                        <p:tav tm="0">
                                          <p:val>
                                            <p:strVal val="#ppt_x"/>
                                          </p:val>
                                        </p:tav>
                                        <p:tav tm="100000">
                                          <p:val>
                                            <p:strVal val="#ppt_x"/>
                                          </p:val>
                                        </p:tav>
                                      </p:tavLst>
                                    </p:anim>
                                    <p:anim calcmode="lin" valueType="num">
                                      <p:cBhvr>
                                        <p:cTn id="21" dur="650" fill="hold"/>
                                        <p:tgtEl>
                                          <p:spTgt spid="4"/>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650"/>
                                        <p:tgtEl>
                                          <p:spTgt spid="5"/>
                                        </p:tgtEl>
                                      </p:cBhvr>
                                    </p:animEffect>
                                    <p:anim calcmode="lin" valueType="num">
                                      <p:cBhvr>
                                        <p:cTn id="25" dur="650" fill="hold"/>
                                        <p:tgtEl>
                                          <p:spTgt spid="5"/>
                                        </p:tgtEl>
                                        <p:attrNameLst>
                                          <p:attrName>ppt_x</p:attrName>
                                        </p:attrNameLst>
                                      </p:cBhvr>
                                      <p:tavLst>
                                        <p:tav tm="0">
                                          <p:val>
                                            <p:strVal val="#ppt_x"/>
                                          </p:val>
                                        </p:tav>
                                        <p:tav tm="100000">
                                          <p:val>
                                            <p:strVal val="#ppt_x"/>
                                          </p:val>
                                        </p:tav>
                                      </p:tavLst>
                                    </p:anim>
                                    <p:anim calcmode="lin" valueType="num">
                                      <p:cBhvr>
                                        <p:cTn id="26" dur="6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2500"/>
                            </p:stCondLst>
                            <p:childTnLst>
                              <p:par>
                                <p:cTn id="32" presetID="49" presetClass="entr" presetSubtype="0" decel="100000" fill="hold" grpId="0" nodeType="after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p:cTn id="34" dur="750" fill="hold"/>
                                        <p:tgtEl>
                                          <p:spTgt spid="25"/>
                                        </p:tgtEl>
                                        <p:attrNameLst>
                                          <p:attrName>ppt_w</p:attrName>
                                        </p:attrNameLst>
                                      </p:cBhvr>
                                      <p:tavLst>
                                        <p:tav tm="0">
                                          <p:val>
                                            <p:fltVal val="0"/>
                                          </p:val>
                                        </p:tav>
                                        <p:tav tm="100000">
                                          <p:val>
                                            <p:strVal val="#ppt_w"/>
                                          </p:val>
                                        </p:tav>
                                      </p:tavLst>
                                    </p:anim>
                                    <p:anim calcmode="lin" valueType="num">
                                      <p:cBhvr>
                                        <p:cTn id="35" dur="750" fill="hold"/>
                                        <p:tgtEl>
                                          <p:spTgt spid="25"/>
                                        </p:tgtEl>
                                        <p:attrNameLst>
                                          <p:attrName>ppt_h</p:attrName>
                                        </p:attrNameLst>
                                      </p:cBhvr>
                                      <p:tavLst>
                                        <p:tav tm="0">
                                          <p:val>
                                            <p:fltVal val="0"/>
                                          </p:val>
                                        </p:tav>
                                        <p:tav tm="100000">
                                          <p:val>
                                            <p:strVal val="#ppt_h"/>
                                          </p:val>
                                        </p:tav>
                                      </p:tavLst>
                                    </p:anim>
                                    <p:anim calcmode="lin" valueType="num">
                                      <p:cBhvr>
                                        <p:cTn id="36" dur="750" fill="hold"/>
                                        <p:tgtEl>
                                          <p:spTgt spid="25"/>
                                        </p:tgtEl>
                                        <p:attrNameLst>
                                          <p:attrName>style.rotation</p:attrName>
                                        </p:attrNameLst>
                                      </p:cBhvr>
                                      <p:tavLst>
                                        <p:tav tm="0">
                                          <p:val>
                                            <p:fltVal val="360"/>
                                          </p:val>
                                        </p:tav>
                                        <p:tav tm="100000">
                                          <p:val>
                                            <p:fltVal val="0"/>
                                          </p:val>
                                        </p:tav>
                                      </p:tavLst>
                                    </p:anim>
                                    <p:animEffect transition="in" filter="fade">
                                      <p:cBhvr>
                                        <p:cTn id="37" dur="750"/>
                                        <p:tgtEl>
                                          <p:spTgt spid="25"/>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wipe(left)">
                                      <p:cBhvr>
                                        <p:cTn id="41" dur="650"/>
                                        <p:tgtEl>
                                          <p:spTgt spid="28"/>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par>
                                <p:cTn id="54" presetID="49" presetClass="entr" presetSubtype="0" decel="10000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 calcmode="lin" valueType="num">
                                      <p:cBhvr>
                                        <p:cTn id="56" dur="750" fill="hold"/>
                                        <p:tgtEl>
                                          <p:spTgt spid="26"/>
                                        </p:tgtEl>
                                        <p:attrNameLst>
                                          <p:attrName>ppt_w</p:attrName>
                                        </p:attrNameLst>
                                      </p:cBhvr>
                                      <p:tavLst>
                                        <p:tav tm="0">
                                          <p:val>
                                            <p:fltVal val="0"/>
                                          </p:val>
                                        </p:tav>
                                        <p:tav tm="100000">
                                          <p:val>
                                            <p:strVal val="#ppt_w"/>
                                          </p:val>
                                        </p:tav>
                                      </p:tavLst>
                                    </p:anim>
                                    <p:anim calcmode="lin" valueType="num">
                                      <p:cBhvr>
                                        <p:cTn id="57" dur="750" fill="hold"/>
                                        <p:tgtEl>
                                          <p:spTgt spid="26"/>
                                        </p:tgtEl>
                                        <p:attrNameLst>
                                          <p:attrName>ppt_h</p:attrName>
                                        </p:attrNameLst>
                                      </p:cBhvr>
                                      <p:tavLst>
                                        <p:tav tm="0">
                                          <p:val>
                                            <p:fltVal val="0"/>
                                          </p:val>
                                        </p:tav>
                                        <p:tav tm="100000">
                                          <p:val>
                                            <p:strVal val="#ppt_h"/>
                                          </p:val>
                                        </p:tav>
                                      </p:tavLst>
                                    </p:anim>
                                    <p:anim calcmode="lin" valueType="num">
                                      <p:cBhvr>
                                        <p:cTn id="58" dur="750" fill="hold"/>
                                        <p:tgtEl>
                                          <p:spTgt spid="26"/>
                                        </p:tgtEl>
                                        <p:attrNameLst>
                                          <p:attrName>style.rotation</p:attrName>
                                        </p:attrNameLst>
                                      </p:cBhvr>
                                      <p:tavLst>
                                        <p:tav tm="0">
                                          <p:val>
                                            <p:fltVal val="360"/>
                                          </p:val>
                                        </p:tav>
                                        <p:tav tm="100000">
                                          <p:val>
                                            <p:fltVal val="0"/>
                                          </p:val>
                                        </p:tav>
                                      </p:tavLst>
                                    </p:anim>
                                    <p:animEffect transition="in" filter="fade">
                                      <p:cBhvr>
                                        <p:cTn id="59" dur="750"/>
                                        <p:tgtEl>
                                          <p:spTgt spid="26"/>
                                        </p:tgtEl>
                                      </p:cBhvr>
                                    </p:animEffect>
                                  </p:childTnLst>
                                </p:cTn>
                              </p:par>
                            </p:childTnLst>
                          </p:cTn>
                        </p:par>
                        <p:par>
                          <p:cTn id="60" fill="hold">
                            <p:stCondLst>
                              <p:cond delay="6000"/>
                            </p:stCondLst>
                            <p:childTnLst>
                              <p:par>
                                <p:cTn id="61" presetID="22" presetClass="entr" presetSubtype="8" fill="hold" grpId="0"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wipe(left)">
                                      <p:cBhvr>
                                        <p:cTn id="63" dur="650"/>
                                        <p:tgtEl>
                                          <p:spTgt spid="29"/>
                                        </p:tgtEl>
                                      </p:cBhvr>
                                    </p:animEffect>
                                  </p:childTnLst>
                                </p:cTn>
                              </p:par>
                            </p:childTnLst>
                          </p:cTn>
                        </p:par>
                        <p:par>
                          <p:cTn id="64" fill="hold">
                            <p:stCondLst>
                              <p:cond delay="7000"/>
                            </p:stCondLst>
                            <p:childTnLst>
                              <p:par>
                                <p:cTn id="65" presetID="10" presetClass="entr" presetSubtype="0" fill="hold" grpId="0" nodeType="after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500"/>
                                        <p:tgtEl>
                                          <p:spTgt spid="19"/>
                                        </p:tgtEl>
                                      </p:cBhvr>
                                    </p:animEffect>
                                  </p:childTnLst>
                                </p:cTn>
                              </p:par>
                            </p:childTnLst>
                          </p:cTn>
                        </p:par>
                        <p:par>
                          <p:cTn id="68" fill="hold">
                            <p:stCondLst>
                              <p:cond delay="7500"/>
                            </p:stCondLst>
                            <p:childTnLst>
                              <p:par>
                                <p:cTn id="69" presetID="10" presetClass="entr" presetSubtype="0" fill="hold" grpId="0" nodeType="after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fade">
                                      <p:cBhvr>
                                        <p:cTn id="71" dur="500"/>
                                        <p:tgtEl>
                                          <p:spTgt spid="21"/>
                                        </p:tgtEl>
                                      </p:cBhvr>
                                    </p:animEffect>
                                  </p:childTnLst>
                                </p:cTn>
                              </p:par>
                            </p:childTnLst>
                          </p:cTn>
                        </p:par>
                        <p:par>
                          <p:cTn id="72" fill="hold">
                            <p:stCondLst>
                              <p:cond delay="8000"/>
                            </p:stCondLst>
                            <p:childTnLst>
                              <p:par>
                                <p:cTn id="73" presetID="10" presetClass="entr" presetSubtype="0" fill="hold" grpId="0" nodeType="after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childTnLst>
                          </p:cTn>
                        </p:par>
                        <p:par>
                          <p:cTn id="76" fill="hold">
                            <p:stCondLst>
                              <p:cond delay="8500"/>
                            </p:stCondLst>
                            <p:childTnLst>
                              <p:par>
                                <p:cTn id="77" presetID="10" presetClass="entr" presetSubtype="0" fill="hold" grpId="0" nodeType="afterEffect">
                                  <p:stCondLst>
                                    <p:cond delay="0"/>
                                  </p:stCondLst>
                                  <p:childTnLst>
                                    <p:set>
                                      <p:cBhvr>
                                        <p:cTn id="78" dur="1" fill="hold">
                                          <p:stCondLst>
                                            <p:cond delay="0"/>
                                          </p:stCondLst>
                                        </p:cTn>
                                        <p:tgtEl>
                                          <p:spTgt spid="23"/>
                                        </p:tgtEl>
                                        <p:attrNameLst>
                                          <p:attrName>style.visibility</p:attrName>
                                        </p:attrNameLst>
                                      </p:cBhvr>
                                      <p:to>
                                        <p:strVal val="visible"/>
                                      </p:to>
                                    </p:set>
                                    <p:animEffect transition="in" filter="fade">
                                      <p:cBhvr>
                                        <p:cTn id="79" dur="500"/>
                                        <p:tgtEl>
                                          <p:spTgt spid="23"/>
                                        </p:tgtEl>
                                      </p:cBhvr>
                                    </p:animEffect>
                                  </p:childTnLst>
                                </p:cTn>
                              </p:par>
                            </p:childTnLst>
                          </p:cTn>
                        </p:par>
                        <p:par>
                          <p:cTn id="80" fill="hold">
                            <p:stCondLst>
                              <p:cond delay="9000"/>
                            </p:stCondLst>
                            <p:childTnLst>
                              <p:par>
                                <p:cTn id="81" presetID="10" presetClass="entr" presetSubtype="0"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fade">
                                      <p:cBhvr>
                                        <p:cTn id="83" dur="500"/>
                                        <p:tgtEl>
                                          <p:spTgt spid="24"/>
                                        </p:tgtEl>
                                      </p:cBhvr>
                                    </p:animEffect>
                                  </p:childTnLst>
                                </p:cTn>
                              </p:par>
                              <p:par>
                                <p:cTn id="84" presetID="49" presetClass="entr" presetSubtype="0" decel="100000" fill="hold" grpId="0" nodeType="withEffect">
                                  <p:stCondLst>
                                    <p:cond delay="0"/>
                                  </p:stCondLst>
                                  <p:childTnLst>
                                    <p:set>
                                      <p:cBhvr>
                                        <p:cTn id="85" dur="1" fill="hold">
                                          <p:stCondLst>
                                            <p:cond delay="0"/>
                                          </p:stCondLst>
                                        </p:cTn>
                                        <p:tgtEl>
                                          <p:spTgt spid="27"/>
                                        </p:tgtEl>
                                        <p:attrNameLst>
                                          <p:attrName>style.visibility</p:attrName>
                                        </p:attrNameLst>
                                      </p:cBhvr>
                                      <p:to>
                                        <p:strVal val="visible"/>
                                      </p:to>
                                    </p:set>
                                    <p:anim calcmode="lin" valueType="num">
                                      <p:cBhvr>
                                        <p:cTn id="86" dur="750" fill="hold"/>
                                        <p:tgtEl>
                                          <p:spTgt spid="27"/>
                                        </p:tgtEl>
                                        <p:attrNameLst>
                                          <p:attrName>ppt_w</p:attrName>
                                        </p:attrNameLst>
                                      </p:cBhvr>
                                      <p:tavLst>
                                        <p:tav tm="0">
                                          <p:val>
                                            <p:fltVal val="0"/>
                                          </p:val>
                                        </p:tav>
                                        <p:tav tm="100000">
                                          <p:val>
                                            <p:strVal val="#ppt_w"/>
                                          </p:val>
                                        </p:tav>
                                      </p:tavLst>
                                    </p:anim>
                                    <p:anim calcmode="lin" valueType="num">
                                      <p:cBhvr>
                                        <p:cTn id="87" dur="750" fill="hold"/>
                                        <p:tgtEl>
                                          <p:spTgt spid="27"/>
                                        </p:tgtEl>
                                        <p:attrNameLst>
                                          <p:attrName>ppt_h</p:attrName>
                                        </p:attrNameLst>
                                      </p:cBhvr>
                                      <p:tavLst>
                                        <p:tav tm="0">
                                          <p:val>
                                            <p:fltVal val="0"/>
                                          </p:val>
                                        </p:tav>
                                        <p:tav tm="100000">
                                          <p:val>
                                            <p:strVal val="#ppt_h"/>
                                          </p:val>
                                        </p:tav>
                                      </p:tavLst>
                                    </p:anim>
                                    <p:anim calcmode="lin" valueType="num">
                                      <p:cBhvr>
                                        <p:cTn id="88" dur="750" fill="hold"/>
                                        <p:tgtEl>
                                          <p:spTgt spid="27"/>
                                        </p:tgtEl>
                                        <p:attrNameLst>
                                          <p:attrName>style.rotation</p:attrName>
                                        </p:attrNameLst>
                                      </p:cBhvr>
                                      <p:tavLst>
                                        <p:tav tm="0">
                                          <p:val>
                                            <p:fltVal val="360"/>
                                          </p:val>
                                        </p:tav>
                                        <p:tav tm="100000">
                                          <p:val>
                                            <p:fltVal val="0"/>
                                          </p:val>
                                        </p:tav>
                                      </p:tavLst>
                                    </p:anim>
                                    <p:animEffect transition="in" filter="fade">
                                      <p:cBhvr>
                                        <p:cTn id="89" dur="750"/>
                                        <p:tgtEl>
                                          <p:spTgt spid="27"/>
                                        </p:tgtEl>
                                      </p:cBhvr>
                                    </p:animEffect>
                                  </p:childTnLst>
                                </p:cTn>
                              </p:par>
                            </p:childTnLst>
                          </p:cTn>
                        </p:par>
                        <p:par>
                          <p:cTn id="90" fill="hold">
                            <p:stCondLst>
                              <p:cond delay="9500"/>
                            </p:stCondLst>
                            <p:childTnLst>
                              <p:par>
                                <p:cTn id="91" presetID="22" presetClass="entr" presetSubtype="8" fill="hold" grpId="0"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wipe(left)">
                                      <p:cBhvr>
                                        <p:cTn id="93" dur="6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5" grpId="0" animBg="1"/>
      <p:bldP spid="16" grpId="0" animBg="1"/>
      <p:bldP spid="19" grpId="0" animBg="1"/>
      <p:bldP spid="21" grpId="0" animBg="1"/>
      <p:bldP spid="22" grpId="0" animBg="1"/>
      <p:bldP spid="23" grpId="0" animBg="1"/>
      <p:bldP spid="24" grpId="0" animBg="1"/>
      <p:bldP spid="25" grpId="0"/>
      <p:bldP spid="26" grpId="0"/>
      <p:bldP spid="27" grpId="0"/>
      <p:bldP spid="28" grpId="0"/>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3981294" y="2875949"/>
            <a:ext cx="1093428" cy="1107996"/>
            <a:chOff x="5373389" y="1475219"/>
            <a:chExt cx="1812175" cy="1836319"/>
          </a:xfrm>
        </p:grpSpPr>
        <p:sp>
          <p:nvSpPr>
            <p:cNvPr id="8" name="矩形 7"/>
            <p:cNvSpPr/>
            <p:nvPr/>
          </p:nvSpPr>
          <p:spPr>
            <a:xfrm>
              <a:off x="5373389" y="1689609"/>
              <a:ext cx="1440000" cy="1440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485629" y="1475219"/>
              <a:ext cx="1699935" cy="1836319"/>
            </a:xfrm>
            <a:prstGeom prst="rect">
              <a:avLst/>
            </a:prstGeom>
            <a:noFill/>
          </p:spPr>
          <p:txBody>
            <a:bodyPr wrap="square" rtlCol="0">
              <a:spAutoFit/>
            </a:bodyPr>
            <a:lstStyle/>
            <a:p>
              <a:r>
                <a:rPr lang="en-US" altLang="zh-CN" sz="6600" dirty="0">
                  <a:solidFill>
                    <a:schemeClr val="bg1"/>
                  </a:solidFill>
                  <a:latin typeface="Agency FB" panose="020B0503020202020204" pitchFamily="34" charset="0"/>
                </a:rPr>
                <a:t>01</a:t>
              </a:r>
              <a:endParaRPr lang="zh-CN" altLang="en-US" sz="6600" dirty="0">
                <a:solidFill>
                  <a:schemeClr val="bg1"/>
                </a:solidFill>
                <a:latin typeface="Agency FB" panose="020B0503020202020204" pitchFamily="34" charset="0"/>
              </a:endParaRPr>
            </a:p>
          </p:txBody>
        </p:sp>
      </p:grpSp>
      <p:sp>
        <p:nvSpPr>
          <p:cNvPr id="29" name="文本框 28"/>
          <p:cNvSpPr txBox="1"/>
          <p:nvPr/>
        </p:nvSpPr>
        <p:spPr>
          <a:xfrm>
            <a:off x="5074722" y="2931908"/>
            <a:ext cx="6744755" cy="1015663"/>
          </a:xfrm>
          <a:prstGeom prst="rect">
            <a:avLst/>
          </a:prstGeom>
          <a:noFill/>
        </p:spPr>
        <p:txBody>
          <a:bodyPr wrap="square" rtlCol="0">
            <a:spAutoFit/>
          </a:bodyPr>
          <a:lstStyle/>
          <a:p>
            <a:r>
              <a:rPr lang="zh-CN" altLang="en-US" sz="6000" b="1" dirty="0">
                <a:solidFill>
                  <a:schemeClr val="bg1"/>
                </a:solidFill>
                <a:latin typeface="Agency FB" panose="020B0503020202020204" pitchFamily="34" charset="0"/>
                <a:ea typeface="微软雅黑" panose="020B0503020204020204" pitchFamily="34" charset="-122"/>
              </a:rPr>
              <a:t>需求分析</a:t>
            </a:r>
          </a:p>
        </p:txBody>
      </p:sp>
      <p:cxnSp>
        <p:nvCxnSpPr>
          <p:cNvPr id="36" name="直接连接符 35"/>
          <p:cNvCxnSpPr/>
          <p:nvPr/>
        </p:nvCxnSpPr>
        <p:spPr>
          <a:xfrm flipH="1">
            <a:off x="228724" y="3433011"/>
            <a:ext cx="3168000" cy="367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任意多边形 17"/>
          <p:cNvSpPr/>
          <p:nvPr/>
        </p:nvSpPr>
        <p:spPr>
          <a:xfrm>
            <a:off x="-16042" y="0"/>
            <a:ext cx="4203032" cy="6849979"/>
          </a:xfrm>
          <a:custGeom>
            <a:avLst/>
            <a:gdLst>
              <a:gd name="connsiteX0" fmla="*/ 3053125 w 4203032"/>
              <a:gd name="connsiteY0" fmla="*/ 0 h 6849979"/>
              <a:gd name="connsiteX1" fmla="*/ 3384884 w 4203032"/>
              <a:gd name="connsiteY1" fmla="*/ 0 h 6849979"/>
              <a:gd name="connsiteX2" fmla="*/ 352926 w 4203032"/>
              <a:gd name="connsiteY2" fmla="*/ 3481137 h 6849979"/>
              <a:gd name="connsiteX3" fmla="*/ 4203032 w 4203032"/>
              <a:gd name="connsiteY3" fmla="*/ 6849979 h 6849979"/>
              <a:gd name="connsiteX4" fmla="*/ 3978442 w 4203032"/>
              <a:gd name="connsiteY4" fmla="*/ 6849979 h 6849979"/>
              <a:gd name="connsiteX5" fmla="*/ 0 w 4203032"/>
              <a:gd name="connsiteY5" fmla="*/ 3416968 h 68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3032" h="6849979">
                <a:moveTo>
                  <a:pt x="3053125" y="0"/>
                </a:moveTo>
                <a:lnTo>
                  <a:pt x="3384884" y="0"/>
                </a:lnTo>
                <a:lnTo>
                  <a:pt x="352926" y="3481137"/>
                </a:lnTo>
                <a:lnTo>
                  <a:pt x="4203032" y="6849979"/>
                </a:lnTo>
                <a:lnTo>
                  <a:pt x="3978442" y="6849979"/>
                </a:lnTo>
                <a:lnTo>
                  <a:pt x="0" y="34169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椭圆 16"/>
          <p:cNvSpPr/>
          <p:nvPr/>
        </p:nvSpPr>
        <p:spPr>
          <a:xfrm>
            <a:off x="3366500" y="3343011"/>
            <a:ext cx="180000" cy="180000"/>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16200000" flipH="1" flipV="1">
            <a:off x="11026657" y="725943"/>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5400000" flipV="1">
            <a:off x="11300616" y="1473480"/>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20034423" flipH="1" flipV="1">
            <a:off x="10730838" y="2164846"/>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5342254" y="5589588"/>
            <a:ext cx="753746" cy="734645"/>
            <a:chOff x="1032060" y="5022216"/>
            <a:chExt cx="753746" cy="734645"/>
          </a:xfrm>
        </p:grpSpPr>
        <p:sp>
          <p:nvSpPr>
            <p:cNvPr id="32" name="等腰三角形 3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等腰三角形 33"/>
          <p:cNvSpPr/>
          <p:nvPr/>
        </p:nvSpPr>
        <p:spPr>
          <a:xfrm rot="3050067" flipH="1" flipV="1">
            <a:off x="9475957" y="5333620"/>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157352" y="-4185"/>
            <a:ext cx="4174003" cy="6849979"/>
          </a:xfrm>
          <a:custGeom>
            <a:avLst/>
            <a:gdLst>
              <a:gd name="connsiteX0" fmla="*/ 3053125 w 4203032"/>
              <a:gd name="connsiteY0" fmla="*/ 0 h 6849979"/>
              <a:gd name="connsiteX1" fmla="*/ 3384884 w 4203032"/>
              <a:gd name="connsiteY1" fmla="*/ 0 h 6849979"/>
              <a:gd name="connsiteX2" fmla="*/ 352926 w 4203032"/>
              <a:gd name="connsiteY2" fmla="*/ 3481137 h 6849979"/>
              <a:gd name="connsiteX3" fmla="*/ 4203032 w 4203032"/>
              <a:gd name="connsiteY3" fmla="*/ 6849979 h 6849979"/>
              <a:gd name="connsiteX4" fmla="*/ 3978442 w 4203032"/>
              <a:gd name="connsiteY4" fmla="*/ 6849979 h 6849979"/>
              <a:gd name="connsiteX5" fmla="*/ 0 w 4203032"/>
              <a:gd name="connsiteY5" fmla="*/ 3416968 h 6849979"/>
              <a:gd name="connsiteX0-1" fmla="*/ 3053125 w 4203032"/>
              <a:gd name="connsiteY0-2" fmla="*/ 0 h 6849979"/>
              <a:gd name="connsiteX1-3" fmla="*/ 3384884 w 4203032"/>
              <a:gd name="connsiteY1-4" fmla="*/ 0 h 6849979"/>
              <a:gd name="connsiteX2-5" fmla="*/ 222297 w 4203032"/>
              <a:gd name="connsiteY2-6" fmla="*/ 3466623 h 6849979"/>
              <a:gd name="connsiteX3-7" fmla="*/ 4203032 w 4203032"/>
              <a:gd name="connsiteY3-8" fmla="*/ 6849979 h 6849979"/>
              <a:gd name="connsiteX4-9" fmla="*/ 3978442 w 4203032"/>
              <a:gd name="connsiteY4-10" fmla="*/ 6849979 h 6849979"/>
              <a:gd name="connsiteX5-11" fmla="*/ 0 w 4203032"/>
              <a:gd name="connsiteY5-12" fmla="*/ 3416968 h 6849979"/>
              <a:gd name="connsiteX6" fmla="*/ 3053125 w 4203032"/>
              <a:gd name="connsiteY6" fmla="*/ 0 h 6849979"/>
              <a:gd name="connsiteX0-13" fmla="*/ 3053125 w 4203032"/>
              <a:gd name="connsiteY0-14" fmla="*/ 0 h 6849979"/>
              <a:gd name="connsiteX1-15" fmla="*/ 3297799 w 4203032"/>
              <a:gd name="connsiteY1-16" fmla="*/ 0 h 6849979"/>
              <a:gd name="connsiteX2-17" fmla="*/ 222297 w 4203032"/>
              <a:gd name="connsiteY2-18" fmla="*/ 3466623 h 6849979"/>
              <a:gd name="connsiteX3-19" fmla="*/ 4203032 w 4203032"/>
              <a:gd name="connsiteY3-20" fmla="*/ 6849979 h 6849979"/>
              <a:gd name="connsiteX4-21" fmla="*/ 3978442 w 4203032"/>
              <a:gd name="connsiteY4-22" fmla="*/ 6849979 h 6849979"/>
              <a:gd name="connsiteX5-23" fmla="*/ 0 w 4203032"/>
              <a:gd name="connsiteY5-24" fmla="*/ 3416968 h 6849979"/>
              <a:gd name="connsiteX6-25" fmla="*/ 3053125 w 4203032"/>
              <a:gd name="connsiteY6-26" fmla="*/ 0 h 6849979"/>
              <a:gd name="connsiteX0-27" fmla="*/ 3053125 w 4174003"/>
              <a:gd name="connsiteY0-28" fmla="*/ 0 h 6849979"/>
              <a:gd name="connsiteX1-29" fmla="*/ 3297799 w 4174003"/>
              <a:gd name="connsiteY1-30" fmla="*/ 0 h 6849979"/>
              <a:gd name="connsiteX2-31" fmla="*/ 222297 w 4174003"/>
              <a:gd name="connsiteY2-32" fmla="*/ 3466623 h 6849979"/>
              <a:gd name="connsiteX3-33" fmla="*/ 4174003 w 4174003"/>
              <a:gd name="connsiteY3-34" fmla="*/ 6849979 h 6849979"/>
              <a:gd name="connsiteX4-35" fmla="*/ 3978442 w 4174003"/>
              <a:gd name="connsiteY4-36" fmla="*/ 6849979 h 6849979"/>
              <a:gd name="connsiteX5-37" fmla="*/ 0 w 4174003"/>
              <a:gd name="connsiteY5-38" fmla="*/ 3416968 h 6849979"/>
              <a:gd name="connsiteX6-39" fmla="*/ 3053125 w 4174003"/>
              <a:gd name="connsiteY6-40" fmla="*/ 0 h 6849979"/>
              <a:gd name="connsiteX0-41" fmla="*/ 3053125 w 4174003"/>
              <a:gd name="connsiteY0-42" fmla="*/ 0 h 6849979"/>
              <a:gd name="connsiteX1-43" fmla="*/ 3225227 w 4174003"/>
              <a:gd name="connsiteY1-44" fmla="*/ 0 h 6849979"/>
              <a:gd name="connsiteX2-45" fmla="*/ 222297 w 4174003"/>
              <a:gd name="connsiteY2-46" fmla="*/ 3466623 h 6849979"/>
              <a:gd name="connsiteX3-47" fmla="*/ 4174003 w 4174003"/>
              <a:gd name="connsiteY3-48" fmla="*/ 6849979 h 6849979"/>
              <a:gd name="connsiteX4-49" fmla="*/ 3978442 w 4174003"/>
              <a:gd name="connsiteY4-50" fmla="*/ 6849979 h 6849979"/>
              <a:gd name="connsiteX5-51" fmla="*/ 0 w 4174003"/>
              <a:gd name="connsiteY5-52" fmla="*/ 3416968 h 6849979"/>
              <a:gd name="connsiteX6-53" fmla="*/ 3053125 w 4174003"/>
              <a:gd name="connsiteY6-54" fmla="*/ 0 h 68499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4174003" h="6849979">
                <a:moveTo>
                  <a:pt x="3053125" y="0"/>
                </a:moveTo>
                <a:lnTo>
                  <a:pt x="3225227" y="0"/>
                </a:lnTo>
                <a:lnTo>
                  <a:pt x="222297" y="3466623"/>
                </a:lnTo>
                <a:lnTo>
                  <a:pt x="4174003" y="6849979"/>
                </a:lnTo>
                <a:lnTo>
                  <a:pt x="3978442" y="6849979"/>
                </a:lnTo>
                <a:lnTo>
                  <a:pt x="0" y="3416968"/>
                </a:lnTo>
                <a:lnTo>
                  <a:pt x="3053125" y="0"/>
                </a:lnTo>
                <a:close/>
              </a:path>
            </a:pathLst>
          </a:cu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p:transition spd="slow" advTm="3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left)">
                                      <p:cBhvr>
                                        <p:cTn id="7" dur="500"/>
                                        <p:tgtEl>
                                          <p:spTgt spid="36"/>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anim calcmode="lin" valueType="num">
                                      <p:cBhvr>
                                        <p:cTn id="20" dur="1000" fill="hold"/>
                                        <p:tgtEl>
                                          <p:spTgt spid="29"/>
                                        </p:tgtEl>
                                        <p:attrNameLst>
                                          <p:attrName>ppt_x</p:attrName>
                                        </p:attrNameLst>
                                      </p:cBhvr>
                                      <p:tavLst>
                                        <p:tav tm="0">
                                          <p:val>
                                            <p:strVal val="#ppt_x"/>
                                          </p:val>
                                        </p:tav>
                                        <p:tav tm="100000">
                                          <p:val>
                                            <p:strVal val="#ppt_x"/>
                                          </p:val>
                                        </p:tav>
                                      </p:tavLst>
                                    </p:anim>
                                    <p:anim calcmode="lin" valueType="num">
                                      <p:cBhvr>
                                        <p:cTn id="21" dur="1000" fill="hold"/>
                                        <p:tgtEl>
                                          <p:spTgt spid="29"/>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9" presetClass="entr" presetSubtype="0" decel="100000" fill="hold"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p:cTn id="25" dur="500" fill="hold"/>
                                        <p:tgtEl>
                                          <p:spTgt spid="31"/>
                                        </p:tgtEl>
                                        <p:attrNameLst>
                                          <p:attrName>ppt_w</p:attrName>
                                        </p:attrNameLst>
                                      </p:cBhvr>
                                      <p:tavLst>
                                        <p:tav tm="0">
                                          <p:val>
                                            <p:fltVal val="0"/>
                                          </p:val>
                                        </p:tav>
                                        <p:tav tm="100000">
                                          <p:val>
                                            <p:strVal val="#ppt_w"/>
                                          </p:val>
                                        </p:tav>
                                      </p:tavLst>
                                    </p:anim>
                                    <p:anim calcmode="lin" valueType="num">
                                      <p:cBhvr>
                                        <p:cTn id="26" dur="500" fill="hold"/>
                                        <p:tgtEl>
                                          <p:spTgt spid="31"/>
                                        </p:tgtEl>
                                        <p:attrNameLst>
                                          <p:attrName>ppt_h</p:attrName>
                                        </p:attrNameLst>
                                      </p:cBhvr>
                                      <p:tavLst>
                                        <p:tav tm="0">
                                          <p:val>
                                            <p:fltVal val="0"/>
                                          </p:val>
                                        </p:tav>
                                        <p:tav tm="100000">
                                          <p:val>
                                            <p:strVal val="#ppt_h"/>
                                          </p:val>
                                        </p:tav>
                                      </p:tavLst>
                                    </p:anim>
                                    <p:anim calcmode="lin" valueType="num">
                                      <p:cBhvr>
                                        <p:cTn id="27" dur="500" fill="hold"/>
                                        <p:tgtEl>
                                          <p:spTgt spid="31"/>
                                        </p:tgtEl>
                                        <p:attrNameLst>
                                          <p:attrName>style.rotation</p:attrName>
                                        </p:attrNameLst>
                                      </p:cBhvr>
                                      <p:tavLst>
                                        <p:tav tm="0">
                                          <p:val>
                                            <p:fltVal val="360"/>
                                          </p:val>
                                        </p:tav>
                                        <p:tav tm="100000">
                                          <p:val>
                                            <p:fltVal val="0"/>
                                          </p:val>
                                        </p:tav>
                                      </p:tavLst>
                                    </p:anim>
                                    <p:animEffect transition="in" filter="fade">
                                      <p:cBhvr>
                                        <p:cTn id="28" dur="500"/>
                                        <p:tgtEl>
                                          <p:spTgt spid="31"/>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 calcmode="lin" valueType="num">
                                      <p:cBhvr>
                                        <p:cTn id="31" dur="500" fill="hold"/>
                                        <p:tgtEl>
                                          <p:spTgt spid="34"/>
                                        </p:tgtEl>
                                        <p:attrNameLst>
                                          <p:attrName>ppt_w</p:attrName>
                                        </p:attrNameLst>
                                      </p:cBhvr>
                                      <p:tavLst>
                                        <p:tav tm="0">
                                          <p:val>
                                            <p:fltVal val="0"/>
                                          </p:val>
                                        </p:tav>
                                        <p:tav tm="100000">
                                          <p:val>
                                            <p:strVal val="#ppt_w"/>
                                          </p:val>
                                        </p:tav>
                                      </p:tavLst>
                                    </p:anim>
                                    <p:anim calcmode="lin" valueType="num">
                                      <p:cBhvr>
                                        <p:cTn id="32" dur="500" fill="hold"/>
                                        <p:tgtEl>
                                          <p:spTgt spid="34"/>
                                        </p:tgtEl>
                                        <p:attrNameLst>
                                          <p:attrName>ppt_h</p:attrName>
                                        </p:attrNameLst>
                                      </p:cBhvr>
                                      <p:tavLst>
                                        <p:tav tm="0">
                                          <p:val>
                                            <p:fltVal val="0"/>
                                          </p:val>
                                        </p:tav>
                                        <p:tav tm="100000">
                                          <p:val>
                                            <p:strVal val="#ppt_h"/>
                                          </p:val>
                                        </p:tav>
                                      </p:tavLst>
                                    </p:anim>
                                    <p:anim calcmode="lin" valueType="num">
                                      <p:cBhvr>
                                        <p:cTn id="33" dur="500" fill="hold"/>
                                        <p:tgtEl>
                                          <p:spTgt spid="34"/>
                                        </p:tgtEl>
                                        <p:attrNameLst>
                                          <p:attrName>style.rotation</p:attrName>
                                        </p:attrNameLst>
                                      </p:cBhvr>
                                      <p:tavLst>
                                        <p:tav tm="0">
                                          <p:val>
                                            <p:fltVal val="360"/>
                                          </p:val>
                                        </p:tav>
                                        <p:tav tm="100000">
                                          <p:val>
                                            <p:fltVal val="0"/>
                                          </p:val>
                                        </p:tav>
                                      </p:tavLst>
                                    </p:anim>
                                    <p:animEffect transition="in" filter="fade">
                                      <p:cBhvr>
                                        <p:cTn id="34" dur="500"/>
                                        <p:tgtEl>
                                          <p:spTgt spid="34"/>
                                        </p:tgtEl>
                                      </p:cBhvr>
                                    </p:animEffect>
                                  </p:childTnLst>
                                </p:cTn>
                              </p:par>
                              <p:par>
                                <p:cTn id="35" presetID="49" presetClass="entr" presetSubtype="0" decel="10000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 calcmode="lin" valueType="num">
                                      <p:cBhvr>
                                        <p:cTn id="39" dur="500" fill="hold"/>
                                        <p:tgtEl>
                                          <p:spTgt spid="30"/>
                                        </p:tgtEl>
                                        <p:attrNameLst>
                                          <p:attrName>style.rotation</p:attrName>
                                        </p:attrNameLst>
                                      </p:cBhvr>
                                      <p:tavLst>
                                        <p:tav tm="0">
                                          <p:val>
                                            <p:fltVal val="360"/>
                                          </p:val>
                                        </p:tav>
                                        <p:tav tm="100000">
                                          <p:val>
                                            <p:fltVal val="0"/>
                                          </p:val>
                                        </p:tav>
                                      </p:tavLst>
                                    </p:anim>
                                    <p:animEffect transition="in" filter="fade">
                                      <p:cBhvr>
                                        <p:cTn id="40" dur="500"/>
                                        <p:tgtEl>
                                          <p:spTgt spid="30"/>
                                        </p:tgtEl>
                                      </p:cBhvr>
                                    </p:animEffect>
                                  </p:childTnLst>
                                </p:cTn>
                              </p:par>
                              <p:par>
                                <p:cTn id="41" presetID="49" presetClass="entr" presetSubtype="0" decel="10000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anim calcmode="lin" valueType="num">
                                      <p:cBhvr>
                                        <p:cTn id="45" dur="500" fill="hold"/>
                                        <p:tgtEl>
                                          <p:spTgt spid="28"/>
                                        </p:tgtEl>
                                        <p:attrNameLst>
                                          <p:attrName>style.rotation</p:attrName>
                                        </p:attrNameLst>
                                      </p:cBhvr>
                                      <p:tavLst>
                                        <p:tav tm="0">
                                          <p:val>
                                            <p:fltVal val="360"/>
                                          </p:val>
                                        </p:tav>
                                        <p:tav tm="100000">
                                          <p:val>
                                            <p:fltVal val="0"/>
                                          </p:val>
                                        </p:tav>
                                      </p:tavLst>
                                    </p:anim>
                                    <p:animEffect transition="in" filter="fade">
                                      <p:cBhvr>
                                        <p:cTn id="46" dur="500"/>
                                        <p:tgtEl>
                                          <p:spTgt spid="28"/>
                                        </p:tgtEl>
                                      </p:cBhvr>
                                    </p:animEffect>
                                  </p:childTnLst>
                                </p:cTn>
                              </p:par>
                              <p:par>
                                <p:cTn id="47" presetID="49" presetClass="entr" presetSubtype="0" decel="10000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fill="hold"/>
                                        <p:tgtEl>
                                          <p:spTgt spid="27"/>
                                        </p:tgtEl>
                                        <p:attrNameLst>
                                          <p:attrName>ppt_w</p:attrName>
                                        </p:attrNameLst>
                                      </p:cBhvr>
                                      <p:tavLst>
                                        <p:tav tm="0">
                                          <p:val>
                                            <p:fltVal val="0"/>
                                          </p:val>
                                        </p:tav>
                                        <p:tav tm="100000">
                                          <p:val>
                                            <p:strVal val="#ppt_w"/>
                                          </p:val>
                                        </p:tav>
                                      </p:tavLst>
                                    </p:anim>
                                    <p:anim calcmode="lin" valueType="num">
                                      <p:cBhvr>
                                        <p:cTn id="50" dur="500" fill="hold"/>
                                        <p:tgtEl>
                                          <p:spTgt spid="27"/>
                                        </p:tgtEl>
                                        <p:attrNameLst>
                                          <p:attrName>ppt_h</p:attrName>
                                        </p:attrNameLst>
                                      </p:cBhvr>
                                      <p:tavLst>
                                        <p:tav tm="0">
                                          <p:val>
                                            <p:fltVal val="0"/>
                                          </p:val>
                                        </p:tav>
                                        <p:tav tm="100000">
                                          <p:val>
                                            <p:strVal val="#ppt_h"/>
                                          </p:val>
                                        </p:tav>
                                      </p:tavLst>
                                    </p:anim>
                                    <p:anim calcmode="lin" valueType="num">
                                      <p:cBhvr>
                                        <p:cTn id="51" dur="500" fill="hold"/>
                                        <p:tgtEl>
                                          <p:spTgt spid="27"/>
                                        </p:tgtEl>
                                        <p:attrNameLst>
                                          <p:attrName>style.rotation</p:attrName>
                                        </p:attrNameLst>
                                      </p:cBhvr>
                                      <p:tavLst>
                                        <p:tav tm="0">
                                          <p:val>
                                            <p:fltVal val="360"/>
                                          </p:val>
                                        </p:tav>
                                        <p:tav tm="100000">
                                          <p:val>
                                            <p:fltVal val="0"/>
                                          </p:val>
                                        </p:tav>
                                      </p:tavLst>
                                    </p:anim>
                                    <p:animEffect transition="in" filter="fade">
                                      <p:cBhvr>
                                        <p:cTn id="5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7" grpId="0" animBg="1"/>
      <p:bldP spid="27" grpId="0" animBg="1"/>
      <p:bldP spid="28" grpId="0" animBg="1"/>
      <p:bldP spid="30" grpId="0" animBg="1"/>
      <p:bldP spid="3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任意多边形 74"/>
          <p:cNvSpPr/>
          <p:nvPr/>
        </p:nvSpPr>
        <p:spPr>
          <a:xfrm>
            <a:off x="5496077" y="-24408"/>
            <a:ext cx="3237740" cy="6882408"/>
          </a:xfrm>
          <a:custGeom>
            <a:avLst/>
            <a:gdLst>
              <a:gd name="connsiteX0" fmla="*/ 513267 w 2428305"/>
              <a:gd name="connsiteY0" fmla="*/ 0 h 5161806"/>
              <a:gd name="connsiteX1" fmla="*/ 683837 w 2428305"/>
              <a:gd name="connsiteY1" fmla="*/ 0 h 5161806"/>
              <a:gd name="connsiteX2" fmla="*/ 631377 w 2428305"/>
              <a:gd name="connsiteY2" fmla="*/ 84528 h 5161806"/>
              <a:gd name="connsiteX3" fmla="*/ 169936 w 2428305"/>
              <a:gd name="connsiteY3" fmla="*/ 1863735 h 5161806"/>
              <a:gd name="connsiteX4" fmla="*/ 2159444 w 2428305"/>
              <a:gd name="connsiteY4" fmla="*/ 5057110 h 5161806"/>
              <a:gd name="connsiteX5" fmla="*/ 2428305 w 2428305"/>
              <a:gd name="connsiteY5" fmla="*/ 5161806 h 5161806"/>
              <a:gd name="connsiteX6" fmla="*/ 2187906 w 2428305"/>
              <a:gd name="connsiteY6" fmla="*/ 5161806 h 5161806"/>
              <a:gd name="connsiteX7" fmla="*/ 1962208 w 2428305"/>
              <a:gd name="connsiteY7" fmla="*/ 5072695 h 5161806"/>
              <a:gd name="connsiteX8" fmla="*/ 0 w 2428305"/>
              <a:gd name="connsiteY8" fmla="*/ 1879320 h 5161806"/>
              <a:gd name="connsiteX9" fmla="*/ 364893 w 2428305"/>
              <a:gd name="connsiteY9" fmla="*/ 273595 h 51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8305" h="5161806">
                <a:moveTo>
                  <a:pt x="513267" y="0"/>
                </a:moveTo>
                <a:lnTo>
                  <a:pt x="683837" y="0"/>
                </a:lnTo>
                <a:lnTo>
                  <a:pt x="631377" y="84528"/>
                </a:lnTo>
                <a:cubicBezTo>
                  <a:pt x="338374" y="604622"/>
                  <a:pt x="169936" y="1213251"/>
                  <a:pt x="169936" y="1863735"/>
                </a:cubicBezTo>
                <a:cubicBezTo>
                  <a:pt x="169936" y="3299287"/>
                  <a:pt x="990294" y="4530984"/>
                  <a:pt x="2159444" y="5057110"/>
                </a:cubicBezTo>
                <a:lnTo>
                  <a:pt x="2428305" y="5161806"/>
                </a:lnTo>
                <a:lnTo>
                  <a:pt x="2187906" y="5161806"/>
                </a:lnTo>
                <a:lnTo>
                  <a:pt x="1962208" y="5072695"/>
                </a:lnTo>
                <a:cubicBezTo>
                  <a:pt x="809101" y="4546569"/>
                  <a:pt x="0" y="3314872"/>
                  <a:pt x="0" y="1879320"/>
                </a:cubicBezTo>
                <a:cubicBezTo>
                  <a:pt x="0" y="1299866"/>
                  <a:pt x="131827" y="753625"/>
                  <a:pt x="364893" y="273595"/>
                </a:cubicBezTo>
                <a:close/>
              </a:path>
            </a:pathLst>
          </a:custGeom>
          <a:solidFill>
            <a:srgbClr val="54545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defTabSz="1219200"/>
            <a:endParaRPr lang="zh-CN" altLang="en-US" sz="2400" kern="0">
              <a:solidFill>
                <a:sysClr val="windowText" lastClr="000000"/>
              </a:solidFill>
            </a:endParaRPr>
          </a:p>
        </p:txBody>
      </p:sp>
      <p:cxnSp>
        <p:nvCxnSpPr>
          <p:cNvPr id="50" name="直接连接符 49"/>
          <p:cNvCxnSpPr/>
          <p:nvPr/>
        </p:nvCxnSpPr>
        <p:spPr>
          <a:xfrm>
            <a:off x="8112224" y="1848113"/>
            <a:ext cx="3360373" cy="0"/>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8112224" y="2904107"/>
            <a:ext cx="3360373" cy="0"/>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8112224" y="3960100"/>
            <a:ext cx="3360373" cy="0"/>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8112224" y="5016093"/>
            <a:ext cx="3360373" cy="0"/>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5413610" y="843390"/>
            <a:ext cx="725324" cy="725324"/>
            <a:chOff x="5000599" y="688042"/>
            <a:chExt cx="543993" cy="543993"/>
          </a:xfrm>
        </p:grpSpPr>
        <p:sp>
          <p:nvSpPr>
            <p:cNvPr id="12" name="椭圆 11"/>
            <p:cNvSpPr/>
            <p:nvPr/>
          </p:nvSpPr>
          <p:spPr>
            <a:xfrm>
              <a:off x="5000599" y="688042"/>
              <a:ext cx="543993" cy="543993"/>
            </a:xfrm>
            <a:prstGeom prst="ellipse">
              <a:avLst/>
            </a:prstGeom>
            <a:gradFill flip="none" rotWithShape="1">
              <a:gsLst>
                <a:gs pos="3000">
                  <a:schemeClr val="bg1"/>
                </a:gs>
                <a:gs pos="99000">
                  <a:schemeClr val="bg1">
                    <a:lumMod val="75000"/>
                  </a:schemeClr>
                </a:gs>
                <a:gs pos="45000">
                  <a:schemeClr val="bg1">
                    <a:lumMod val="95000"/>
                  </a:schemeClr>
                </a:gs>
              </a:gsLst>
              <a:path path="circle">
                <a:fillToRect r="100000" b="100000"/>
              </a:path>
              <a:tileRect l="-100000" t="-100000"/>
            </a:gradFill>
            <a:ln w="6350">
              <a:solidFill>
                <a:srgbClr val="2AB0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13" name="任意多边形 12"/>
            <p:cNvSpPr/>
            <p:nvPr/>
          </p:nvSpPr>
          <p:spPr>
            <a:xfrm>
              <a:off x="5004048" y="867090"/>
              <a:ext cx="540544" cy="78581"/>
            </a:xfrm>
            <a:custGeom>
              <a:avLst/>
              <a:gdLst>
                <a:gd name="connsiteX0" fmla="*/ 0 w 540544"/>
                <a:gd name="connsiteY0" fmla="*/ 76200 h 78581"/>
                <a:gd name="connsiteX1" fmla="*/ 126206 w 540544"/>
                <a:gd name="connsiteY1" fmla="*/ 76200 h 78581"/>
                <a:gd name="connsiteX2" fmla="*/ 171450 w 540544"/>
                <a:gd name="connsiteY2" fmla="*/ 0 h 78581"/>
                <a:gd name="connsiteX3" fmla="*/ 364331 w 540544"/>
                <a:gd name="connsiteY3" fmla="*/ 0 h 78581"/>
                <a:gd name="connsiteX4" fmla="*/ 426244 w 540544"/>
                <a:gd name="connsiteY4" fmla="*/ 78581 h 78581"/>
                <a:gd name="connsiteX5" fmla="*/ 540544 w 540544"/>
                <a:gd name="connsiteY5" fmla="*/ 78581 h 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4" h="78581">
                  <a:moveTo>
                    <a:pt x="0" y="76200"/>
                  </a:moveTo>
                  <a:lnTo>
                    <a:pt x="126206" y="76200"/>
                  </a:lnTo>
                  <a:lnTo>
                    <a:pt x="171450" y="0"/>
                  </a:lnTo>
                  <a:lnTo>
                    <a:pt x="364331" y="0"/>
                  </a:lnTo>
                  <a:lnTo>
                    <a:pt x="426244" y="78581"/>
                  </a:lnTo>
                  <a:lnTo>
                    <a:pt x="540544" y="78581"/>
                  </a:lnTo>
                </a:path>
              </a:pathLst>
            </a:custGeom>
            <a:noFill/>
            <a:ln w="12700">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grpSp>
      <p:grpSp>
        <p:nvGrpSpPr>
          <p:cNvPr id="19" name="组合 18"/>
          <p:cNvGrpSpPr/>
          <p:nvPr/>
        </p:nvGrpSpPr>
        <p:grpSpPr>
          <a:xfrm>
            <a:off x="5343377" y="2679267"/>
            <a:ext cx="725324" cy="725324"/>
            <a:chOff x="5000599" y="688042"/>
            <a:chExt cx="543993" cy="543993"/>
          </a:xfrm>
        </p:grpSpPr>
        <p:sp>
          <p:nvSpPr>
            <p:cNvPr id="20" name="椭圆 19"/>
            <p:cNvSpPr/>
            <p:nvPr/>
          </p:nvSpPr>
          <p:spPr>
            <a:xfrm>
              <a:off x="5000599" y="688042"/>
              <a:ext cx="543993" cy="543993"/>
            </a:xfrm>
            <a:prstGeom prst="ellipse">
              <a:avLst/>
            </a:prstGeom>
            <a:gradFill flip="none" rotWithShape="1">
              <a:gsLst>
                <a:gs pos="3000">
                  <a:schemeClr val="bg1"/>
                </a:gs>
                <a:gs pos="99000">
                  <a:schemeClr val="bg1">
                    <a:lumMod val="75000"/>
                  </a:schemeClr>
                </a:gs>
                <a:gs pos="45000">
                  <a:schemeClr val="bg1">
                    <a:lumMod val="95000"/>
                  </a:schemeClr>
                </a:gs>
              </a:gsLst>
              <a:path path="circle">
                <a:fillToRect r="100000" b="100000"/>
              </a:path>
              <a:tileRect l="-100000" t="-100000"/>
            </a:gradFill>
            <a:ln w="6350">
              <a:solidFill>
                <a:srgbClr val="2AB0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21" name="任意多边形 20"/>
            <p:cNvSpPr/>
            <p:nvPr/>
          </p:nvSpPr>
          <p:spPr>
            <a:xfrm>
              <a:off x="5004048" y="867090"/>
              <a:ext cx="540544" cy="78581"/>
            </a:xfrm>
            <a:custGeom>
              <a:avLst/>
              <a:gdLst>
                <a:gd name="connsiteX0" fmla="*/ 0 w 540544"/>
                <a:gd name="connsiteY0" fmla="*/ 76200 h 78581"/>
                <a:gd name="connsiteX1" fmla="*/ 126206 w 540544"/>
                <a:gd name="connsiteY1" fmla="*/ 76200 h 78581"/>
                <a:gd name="connsiteX2" fmla="*/ 171450 w 540544"/>
                <a:gd name="connsiteY2" fmla="*/ 0 h 78581"/>
                <a:gd name="connsiteX3" fmla="*/ 364331 w 540544"/>
                <a:gd name="connsiteY3" fmla="*/ 0 h 78581"/>
                <a:gd name="connsiteX4" fmla="*/ 426244 w 540544"/>
                <a:gd name="connsiteY4" fmla="*/ 78581 h 78581"/>
                <a:gd name="connsiteX5" fmla="*/ 540544 w 540544"/>
                <a:gd name="connsiteY5" fmla="*/ 78581 h 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4" h="78581">
                  <a:moveTo>
                    <a:pt x="0" y="76200"/>
                  </a:moveTo>
                  <a:lnTo>
                    <a:pt x="126206" y="76200"/>
                  </a:lnTo>
                  <a:lnTo>
                    <a:pt x="171450" y="0"/>
                  </a:lnTo>
                  <a:lnTo>
                    <a:pt x="364331" y="0"/>
                  </a:lnTo>
                  <a:lnTo>
                    <a:pt x="426244" y="78581"/>
                  </a:lnTo>
                  <a:lnTo>
                    <a:pt x="540544" y="78581"/>
                  </a:lnTo>
                </a:path>
              </a:pathLst>
            </a:cu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grpSp>
      <p:grpSp>
        <p:nvGrpSpPr>
          <p:cNvPr id="22" name="组合 21"/>
          <p:cNvGrpSpPr/>
          <p:nvPr/>
        </p:nvGrpSpPr>
        <p:grpSpPr>
          <a:xfrm>
            <a:off x="5897086" y="4592791"/>
            <a:ext cx="725324" cy="725324"/>
            <a:chOff x="5000599" y="688042"/>
            <a:chExt cx="543993" cy="543993"/>
          </a:xfrm>
        </p:grpSpPr>
        <p:sp>
          <p:nvSpPr>
            <p:cNvPr id="23" name="椭圆 22"/>
            <p:cNvSpPr/>
            <p:nvPr/>
          </p:nvSpPr>
          <p:spPr>
            <a:xfrm>
              <a:off x="5000599" y="688042"/>
              <a:ext cx="543993" cy="543993"/>
            </a:xfrm>
            <a:prstGeom prst="ellipse">
              <a:avLst/>
            </a:prstGeom>
            <a:gradFill flip="none" rotWithShape="1">
              <a:gsLst>
                <a:gs pos="3000">
                  <a:schemeClr val="bg1"/>
                </a:gs>
                <a:gs pos="99000">
                  <a:schemeClr val="bg1">
                    <a:lumMod val="75000"/>
                  </a:schemeClr>
                </a:gs>
                <a:gs pos="45000">
                  <a:schemeClr val="bg1">
                    <a:lumMod val="95000"/>
                  </a:schemeClr>
                </a:gs>
              </a:gsLst>
              <a:path path="circle">
                <a:fillToRect r="100000" b="100000"/>
              </a:path>
              <a:tileRect l="-100000" t="-100000"/>
            </a:gradFill>
            <a:ln w="6350">
              <a:solidFill>
                <a:srgbClr val="2AB0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dirty="0">
                <a:solidFill>
                  <a:sysClr val="windowText" lastClr="000000"/>
                </a:solidFill>
              </a:endParaRPr>
            </a:p>
          </p:txBody>
        </p:sp>
        <p:sp>
          <p:nvSpPr>
            <p:cNvPr id="24" name="任意多边形 23"/>
            <p:cNvSpPr/>
            <p:nvPr/>
          </p:nvSpPr>
          <p:spPr>
            <a:xfrm>
              <a:off x="5004048" y="867090"/>
              <a:ext cx="540544" cy="78581"/>
            </a:xfrm>
            <a:custGeom>
              <a:avLst/>
              <a:gdLst>
                <a:gd name="connsiteX0" fmla="*/ 0 w 540544"/>
                <a:gd name="connsiteY0" fmla="*/ 76200 h 78581"/>
                <a:gd name="connsiteX1" fmla="*/ 126206 w 540544"/>
                <a:gd name="connsiteY1" fmla="*/ 76200 h 78581"/>
                <a:gd name="connsiteX2" fmla="*/ 171450 w 540544"/>
                <a:gd name="connsiteY2" fmla="*/ 0 h 78581"/>
                <a:gd name="connsiteX3" fmla="*/ 364331 w 540544"/>
                <a:gd name="connsiteY3" fmla="*/ 0 h 78581"/>
                <a:gd name="connsiteX4" fmla="*/ 426244 w 540544"/>
                <a:gd name="connsiteY4" fmla="*/ 78581 h 78581"/>
                <a:gd name="connsiteX5" fmla="*/ 540544 w 540544"/>
                <a:gd name="connsiteY5" fmla="*/ 78581 h 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4" h="78581">
                  <a:moveTo>
                    <a:pt x="0" y="76200"/>
                  </a:moveTo>
                  <a:lnTo>
                    <a:pt x="126206" y="76200"/>
                  </a:lnTo>
                  <a:lnTo>
                    <a:pt x="171450" y="0"/>
                  </a:lnTo>
                  <a:lnTo>
                    <a:pt x="364331" y="0"/>
                  </a:lnTo>
                  <a:lnTo>
                    <a:pt x="426244" y="78581"/>
                  </a:lnTo>
                  <a:lnTo>
                    <a:pt x="540544" y="78581"/>
                  </a:lnTo>
                </a:path>
              </a:pathLst>
            </a:cu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grpSp>
      <p:grpSp>
        <p:nvGrpSpPr>
          <p:cNvPr id="54" name="组合 53"/>
          <p:cNvGrpSpPr/>
          <p:nvPr/>
        </p:nvGrpSpPr>
        <p:grpSpPr>
          <a:xfrm>
            <a:off x="724304" y="1745027"/>
            <a:ext cx="3855640" cy="1404189"/>
            <a:chOff x="552753" y="1175420"/>
            <a:chExt cx="2891730" cy="1053142"/>
          </a:xfrm>
        </p:grpSpPr>
        <p:grpSp>
          <p:nvGrpSpPr>
            <p:cNvPr id="18" name="组合 17"/>
            <p:cNvGrpSpPr/>
            <p:nvPr/>
          </p:nvGrpSpPr>
          <p:grpSpPr>
            <a:xfrm>
              <a:off x="555402" y="1175420"/>
              <a:ext cx="2664296" cy="398055"/>
              <a:chOff x="2122996" y="1275606"/>
              <a:chExt cx="2664296" cy="398055"/>
            </a:xfrm>
          </p:grpSpPr>
          <p:sp>
            <p:nvSpPr>
              <p:cNvPr id="17" name="矩形 16"/>
              <p:cNvSpPr/>
              <p:nvPr/>
            </p:nvSpPr>
            <p:spPr>
              <a:xfrm>
                <a:off x="2122996" y="1277661"/>
                <a:ext cx="1224136" cy="396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28" name="TextBox 27"/>
              <p:cNvSpPr txBox="1"/>
              <p:nvPr/>
            </p:nvSpPr>
            <p:spPr>
              <a:xfrm>
                <a:off x="2122996" y="1275606"/>
                <a:ext cx="2664296" cy="377074"/>
              </a:xfrm>
              <a:prstGeom prst="rect">
                <a:avLst/>
              </a:prstGeom>
              <a:noFill/>
            </p:spPr>
            <p:txBody>
              <a:bodyPr wrap="square" rtlCol="0">
                <a:spAutoFit/>
              </a:bodyPr>
              <a:lstStyle/>
              <a:p>
                <a:pPr defTabSz="1219200"/>
                <a:r>
                  <a:rPr lang="en-US" altLang="zh-CN" sz="2665" kern="0" dirty="0">
                    <a:solidFill>
                      <a:schemeClr val="bg1"/>
                    </a:solidFill>
                    <a:latin typeface="Arial" panose="020B0604020202020204" pitchFamily="34" charset="0"/>
                    <a:cs typeface="Arial" panose="020B0604020202020204" pitchFamily="34" charset="0"/>
                  </a:rPr>
                  <a:t>text here</a:t>
                </a:r>
                <a:endParaRPr lang="zh-CN" altLang="en-US" sz="2665" kern="0" dirty="0">
                  <a:solidFill>
                    <a:schemeClr val="bg1"/>
                  </a:solidFill>
                  <a:latin typeface="Arial" panose="020B0604020202020204" pitchFamily="34" charset="0"/>
                  <a:cs typeface="Arial" panose="020B0604020202020204" pitchFamily="34" charset="0"/>
                </a:endParaRPr>
              </a:p>
            </p:txBody>
          </p:sp>
        </p:grpSp>
        <p:sp>
          <p:nvSpPr>
            <p:cNvPr id="30" name="TextBox 29"/>
            <p:cNvSpPr txBox="1"/>
            <p:nvPr/>
          </p:nvSpPr>
          <p:spPr>
            <a:xfrm>
              <a:off x="552753" y="1605314"/>
              <a:ext cx="2891730" cy="623248"/>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your text here.</a:t>
              </a:r>
              <a:endParaRPr lang="zh-CN" altLang="en-US" sz="1600" kern="0" dirty="0">
                <a:solidFill>
                  <a:sysClr val="windowText" lastClr="000000"/>
                </a:solidFill>
                <a:cs typeface="Arial" panose="020B0604020202020204" pitchFamily="34" charset="0"/>
              </a:endParaRPr>
            </a:p>
            <a:p>
              <a:pPr defTabSz="1219200"/>
              <a:endParaRPr lang="zh-CN" altLang="en-US" sz="1600" kern="0" dirty="0">
                <a:solidFill>
                  <a:sysClr val="windowText" lastClr="000000"/>
                </a:solidFill>
                <a:cs typeface="Arial" panose="020B0604020202020204" pitchFamily="34" charset="0"/>
              </a:endParaRPr>
            </a:p>
          </p:txBody>
        </p:sp>
      </p:grpSp>
      <p:cxnSp>
        <p:nvCxnSpPr>
          <p:cNvPr id="36" name="直接连接符 35"/>
          <p:cNvCxnSpPr/>
          <p:nvPr/>
        </p:nvCxnSpPr>
        <p:spPr>
          <a:xfrm>
            <a:off x="8112224" y="6072088"/>
            <a:ext cx="3360373" cy="0"/>
          </a:xfrm>
          <a:prstGeom prst="line">
            <a:avLst/>
          </a:prstGeom>
          <a:ln w="19050">
            <a:solidFill>
              <a:schemeClr val="tx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rot="5400000">
            <a:off x="8944095" y="3819620"/>
            <a:ext cx="3950829" cy="528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43" name="矩形 42"/>
          <p:cNvSpPr/>
          <p:nvPr/>
        </p:nvSpPr>
        <p:spPr>
          <a:xfrm rot="5400000">
            <a:off x="8748883" y="4754099"/>
            <a:ext cx="2085999" cy="528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44" name="矩形 43"/>
          <p:cNvSpPr/>
          <p:nvPr/>
        </p:nvSpPr>
        <p:spPr>
          <a:xfrm rot="5400000">
            <a:off x="8098364" y="5229188"/>
            <a:ext cx="1131785" cy="528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38" name="TextBox 37"/>
          <p:cNvSpPr txBox="1"/>
          <p:nvPr/>
        </p:nvSpPr>
        <p:spPr>
          <a:xfrm>
            <a:off x="7690081" y="5856678"/>
            <a:ext cx="624000" cy="338554"/>
          </a:xfrm>
          <a:prstGeom prst="rect">
            <a:avLst/>
          </a:prstGeom>
          <a:noFill/>
        </p:spPr>
        <p:txBody>
          <a:bodyPr wrap="square" rtlCol="0">
            <a:spAutoFit/>
          </a:bodyPr>
          <a:lstStyle/>
          <a:p>
            <a:pPr defTabSz="1219200"/>
            <a:r>
              <a:rPr lang="en-US" altLang="zh-CN" sz="1600" kern="0" dirty="0">
                <a:solidFill>
                  <a:sysClr val="windowText" lastClr="000000"/>
                </a:solidFill>
                <a:latin typeface="Arial" panose="020B0604020202020204" pitchFamily="34" charset="0"/>
                <a:cs typeface="Arial" panose="020B0604020202020204" pitchFamily="34" charset="0"/>
              </a:rPr>
              <a:t> 0</a:t>
            </a:r>
            <a:endParaRPr lang="zh-CN" altLang="en-US" sz="1600" kern="0" dirty="0">
              <a:solidFill>
                <a:sysClr val="windowText" lastClr="000000"/>
              </a:solidFill>
              <a:latin typeface="Arial" panose="020B0604020202020204" pitchFamily="34" charset="0"/>
              <a:cs typeface="Arial" panose="020B0604020202020204" pitchFamily="34" charset="0"/>
            </a:endParaRPr>
          </a:p>
        </p:txBody>
      </p:sp>
      <p:sp>
        <p:nvSpPr>
          <p:cNvPr id="46" name="TextBox 45"/>
          <p:cNvSpPr txBox="1"/>
          <p:nvPr/>
        </p:nvSpPr>
        <p:spPr>
          <a:xfrm>
            <a:off x="7690081" y="4801648"/>
            <a:ext cx="624000" cy="338554"/>
          </a:xfrm>
          <a:prstGeom prst="rect">
            <a:avLst/>
          </a:prstGeom>
          <a:noFill/>
        </p:spPr>
        <p:txBody>
          <a:bodyPr wrap="square" rtlCol="0">
            <a:spAutoFit/>
          </a:bodyPr>
          <a:lstStyle/>
          <a:p>
            <a:pPr defTabSz="1219200"/>
            <a:r>
              <a:rPr lang="en-US" altLang="zh-CN" sz="1600" kern="0" dirty="0">
                <a:solidFill>
                  <a:sysClr val="windowText" lastClr="000000"/>
                </a:solidFill>
                <a:latin typeface="Arial" panose="020B0604020202020204" pitchFamily="34" charset="0"/>
                <a:cs typeface="Arial" panose="020B0604020202020204" pitchFamily="34" charset="0"/>
              </a:rPr>
              <a:t>25</a:t>
            </a:r>
            <a:endParaRPr lang="zh-CN" altLang="en-US" sz="1600" kern="0" dirty="0">
              <a:solidFill>
                <a:sysClr val="windowText" lastClr="000000"/>
              </a:solidFill>
              <a:latin typeface="Arial" panose="020B0604020202020204" pitchFamily="34" charset="0"/>
              <a:cs typeface="Arial" panose="020B0604020202020204" pitchFamily="34" charset="0"/>
            </a:endParaRPr>
          </a:p>
        </p:txBody>
      </p:sp>
      <p:sp>
        <p:nvSpPr>
          <p:cNvPr id="47" name="TextBox 46"/>
          <p:cNvSpPr txBox="1"/>
          <p:nvPr/>
        </p:nvSpPr>
        <p:spPr>
          <a:xfrm>
            <a:off x="7690081" y="3746619"/>
            <a:ext cx="624000" cy="338554"/>
          </a:xfrm>
          <a:prstGeom prst="rect">
            <a:avLst/>
          </a:prstGeom>
          <a:noFill/>
        </p:spPr>
        <p:txBody>
          <a:bodyPr wrap="square" rtlCol="0">
            <a:spAutoFit/>
          </a:bodyPr>
          <a:lstStyle/>
          <a:p>
            <a:pPr defTabSz="1219200"/>
            <a:r>
              <a:rPr lang="en-US" altLang="zh-CN" sz="1600" kern="0" dirty="0">
                <a:solidFill>
                  <a:sysClr val="windowText" lastClr="000000"/>
                </a:solidFill>
                <a:latin typeface="Arial" panose="020B0604020202020204" pitchFamily="34" charset="0"/>
                <a:cs typeface="Arial" panose="020B0604020202020204" pitchFamily="34" charset="0"/>
              </a:rPr>
              <a:t>50</a:t>
            </a:r>
            <a:endParaRPr lang="zh-CN" altLang="en-US" sz="1600" kern="0" dirty="0">
              <a:solidFill>
                <a:sysClr val="windowText" lastClr="000000"/>
              </a:solidFill>
              <a:latin typeface="Arial" panose="020B0604020202020204" pitchFamily="34" charset="0"/>
              <a:cs typeface="Arial" panose="020B0604020202020204" pitchFamily="34" charset="0"/>
            </a:endParaRPr>
          </a:p>
        </p:txBody>
      </p:sp>
      <p:sp>
        <p:nvSpPr>
          <p:cNvPr id="48" name="TextBox 47"/>
          <p:cNvSpPr txBox="1"/>
          <p:nvPr/>
        </p:nvSpPr>
        <p:spPr>
          <a:xfrm>
            <a:off x="7690081" y="2691590"/>
            <a:ext cx="624000" cy="338554"/>
          </a:xfrm>
          <a:prstGeom prst="rect">
            <a:avLst/>
          </a:prstGeom>
          <a:noFill/>
        </p:spPr>
        <p:txBody>
          <a:bodyPr wrap="square" rtlCol="0">
            <a:spAutoFit/>
          </a:bodyPr>
          <a:lstStyle/>
          <a:p>
            <a:pPr defTabSz="1219200"/>
            <a:r>
              <a:rPr lang="en-US" altLang="zh-CN" sz="1600" kern="0" dirty="0">
                <a:solidFill>
                  <a:sysClr val="windowText" lastClr="000000"/>
                </a:solidFill>
                <a:latin typeface="Arial" panose="020B0604020202020204" pitchFamily="34" charset="0"/>
                <a:cs typeface="Arial" panose="020B0604020202020204" pitchFamily="34" charset="0"/>
              </a:rPr>
              <a:t>75</a:t>
            </a:r>
            <a:endParaRPr lang="zh-CN" altLang="en-US" sz="1600" kern="0" dirty="0">
              <a:solidFill>
                <a:sysClr val="windowText" lastClr="000000"/>
              </a:solidFill>
              <a:latin typeface="Arial" panose="020B0604020202020204" pitchFamily="34" charset="0"/>
              <a:cs typeface="Arial" panose="020B0604020202020204" pitchFamily="34" charset="0"/>
            </a:endParaRPr>
          </a:p>
        </p:txBody>
      </p:sp>
      <p:sp>
        <p:nvSpPr>
          <p:cNvPr id="49" name="TextBox 48"/>
          <p:cNvSpPr txBox="1"/>
          <p:nvPr/>
        </p:nvSpPr>
        <p:spPr>
          <a:xfrm>
            <a:off x="7690081" y="1636561"/>
            <a:ext cx="624000" cy="338554"/>
          </a:xfrm>
          <a:prstGeom prst="rect">
            <a:avLst/>
          </a:prstGeom>
          <a:noFill/>
        </p:spPr>
        <p:txBody>
          <a:bodyPr wrap="square" rtlCol="0">
            <a:spAutoFit/>
          </a:bodyPr>
          <a:lstStyle/>
          <a:p>
            <a:pPr defTabSz="1219200"/>
            <a:r>
              <a:rPr lang="en-US" altLang="zh-CN" sz="1600" kern="0" dirty="0">
                <a:solidFill>
                  <a:sysClr val="windowText" lastClr="000000"/>
                </a:solidFill>
                <a:latin typeface="Arial" panose="020B0604020202020204" pitchFamily="34" charset="0"/>
                <a:cs typeface="Arial" panose="020B0604020202020204" pitchFamily="34" charset="0"/>
              </a:rPr>
              <a:t>100</a:t>
            </a:r>
            <a:endParaRPr lang="zh-CN" altLang="en-US" sz="1600" kern="0" dirty="0">
              <a:solidFill>
                <a:sysClr val="windowText" lastClr="000000"/>
              </a:solidFill>
              <a:latin typeface="Arial" panose="020B0604020202020204" pitchFamily="34" charset="0"/>
              <a:cs typeface="Arial" panose="020B0604020202020204" pitchFamily="34" charset="0"/>
            </a:endParaRPr>
          </a:p>
        </p:txBody>
      </p:sp>
      <p:grpSp>
        <p:nvGrpSpPr>
          <p:cNvPr id="61" name="组合 60"/>
          <p:cNvGrpSpPr/>
          <p:nvPr/>
        </p:nvGrpSpPr>
        <p:grpSpPr>
          <a:xfrm>
            <a:off x="1199293" y="3500497"/>
            <a:ext cx="3855640" cy="1407276"/>
            <a:chOff x="555402" y="1175420"/>
            <a:chExt cx="2891730" cy="1055457"/>
          </a:xfrm>
        </p:grpSpPr>
        <p:grpSp>
          <p:nvGrpSpPr>
            <p:cNvPr id="62" name="组合 61"/>
            <p:cNvGrpSpPr/>
            <p:nvPr/>
          </p:nvGrpSpPr>
          <p:grpSpPr>
            <a:xfrm>
              <a:off x="555402" y="1175420"/>
              <a:ext cx="2664296" cy="398055"/>
              <a:chOff x="2122996" y="1275606"/>
              <a:chExt cx="2664296" cy="398055"/>
            </a:xfrm>
          </p:grpSpPr>
          <p:sp>
            <p:nvSpPr>
              <p:cNvPr id="64" name="矩形 63"/>
              <p:cNvSpPr/>
              <p:nvPr/>
            </p:nvSpPr>
            <p:spPr>
              <a:xfrm>
                <a:off x="2122996" y="1277661"/>
                <a:ext cx="1224136" cy="396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65" name="TextBox 64"/>
              <p:cNvSpPr txBox="1"/>
              <p:nvPr/>
            </p:nvSpPr>
            <p:spPr>
              <a:xfrm>
                <a:off x="2122996" y="1275606"/>
                <a:ext cx="2664296" cy="377074"/>
              </a:xfrm>
              <a:prstGeom prst="rect">
                <a:avLst/>
              </a:prstGeom>
              <a:noFill/>
            </p:spPr>
            <p:txBody>
              <a:bodyPr wrap="square" rtlCol="0">
                <a:spAutoFit/>
              </a:bodyPr>
              <a:lstStyle/>
              <a:p>
                <a:pPr defTabSz="1219200"/>
                <a:r>
                  <a:rPr lang="en-US" altLang="zh-CN" sz="2665" kern="0" dirty="0">
                    <a:solidFill>
                      <a:schemeClr val="bg1"/>
                    </a:solidFill>
                    <a:latin typeface="Arial" panose="020B0604020202020204" pitchFamily="34" charset="0"/>
                    <a:cs typeface="Arial" panose="020B0604020202020204" pitchFamily="34" charset="0"/>
                  </a:rPr>
                  <a:t>text here</a:t>
                </a:r>
                <a:endParaRPr lang="zh-CN" altLang="en-US" sz="2665" kern="0" dirty="0">
                  <a:solidFill>
                    <a:schemeClr val="bg1"/>
                  </a:solidFill>
                  <a:latin typeface="Arial" panose="020B0604020202020204" pitchFamily="34" charset="0"/>
                  <a:cs typeface="Arial" panose="020B0604020202020204" pitchFamily="34" charset="0"/>
                </a:endParaRPr>
              </a:p>
            </p:txBody>
          </p:sp>
        </p:grpSp>
        <p:sp>
          <p:nvSpPr>
            <p:cNvPr id="63" name="TextBox 62"/>
            <p:cNvSpPr txBox="1"/>
            <p:nvPr/>
          </p:nvSpPr>
          <p:spPr>
            <a:xfrm>
              <a:off x="555402" y="1584546"/>
              <a:ext cx="2891730" cy="646331"/>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your text here.</a:t>
              </a:r>
              <a:endParaRPr lang="zh-CN" altLang="en-US" sz="1600" kern="0" dirty="0">
                <a:solidFill>
                  <a:sysClr val="windowText" lastClr="000000"/>
                </a:solidFill>
                <a:cs typeface="Arial" panose="020B0604020202020204" pitchFamily="34" charset="0"/>
              </a:endParaRPr>
            </a:p>
            <a:p>
              <a:pPr defTabSz="1219200"/>
              <a:endParaRPr lang="zh-CN" altLang="en-US" sz="1600" kern="0" dirty="0">
                <a:solidFill>
                  <a:sysClr val="windowText" lastClr="000000"/>
                </a:solidFill>
                <a:cs typeface="Arial" panose="020B0604020202020204" pitchFamily="34" charset="0"/>
              </a:endParaRPr>
            </a:p>
          </p:txBody>
        </p:sp>
      </p:grpSp>
      <p:grpSp>
        <p:nvGrpSpPr>
          <p:cNvPr id="66" name="组合 65"/>
          <p:cNvGrpSpPr/>
          <p:nvPr/>
        </p:nvGrpSpPr>
        <p:grpSpPr>
          <a:xfrm>
            <a:off x="1861215" y="5348239"/>
            <a:ext cx="3857960" cy="1663454"/>
            <a:chOff x="555402" y="1175420"/>
            <a:chExt cx="2893470" cy="1247590"/>
          </a:xfrm>
        </p:grpSpPr>
        <p:grpSp>
          <p:nvGrpSpPr>
            <p:cNvPr id="67" name="组合 66"/>
            <p:cNvGrpSpPr/>
            <p:nvPr/>
          </p:nvGrpSpPr>
          <p:grpSpPr>
            <a:xfrm>
              <a:off x="555402" y="1175420"/>
              <a:ext cx="2664296" cy="398055"/>
              <a:chOff x="2122996" y="1275606"/>
              <a:chExt cx="2664296" cy="398055"/>
            </a:xfrm>
          </p:grpSpPr>
          <p:sp>
            <p:nvSpPr>
              <p:cNvPr id="69" name="矩形 68"/>
              <p:cNvSpPr/>
              <p:nvPr/>
            </p:nvSpPr>
            <p:spPr>
              <a:xfrm>
                <a:off x="2122996" y="1277661"/>
                <a:ext cx="1224136" cy="396000"/>
              </a:xfrm>
              <a:prstGeom prst="rect">
                <a:avLst/>
              </a:prstGeom>
              <a:solidFill>
                <a:srgbClr val="2AB0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70" name="TextBox 69"/>
              <p:cNvSpPr txBox="1"/>
              <p:nvPr/>
            </p:nvSpPr>
            <p:spPr>
              <a:xfrm>
                <a:off x="2122996" y="1275606"/>
                <a:ext cx="2664296" cy="377074"/>
              </a:xfrm>
              <a:prstGeom prst="rect">
                <a:avLst/>
              </a:prstGeom>
              <a:noFill/>
            </p:spPr>
            <p:txBody>
              <a:bodyPr wrap="square" rtlCol="0">
                <a:spAutoFit/>
              </a:bodyPr>
              <a:lstStyle/>
              <a:p>
                <a:pPr defTabSz="1219200"/>
                <a:r>
                  <a:rPr lang="en-US" altLang="zh-CN" sz="2665" kern="0" dirty="0">
                    <a:solidFill>
                      <a:schemeClr val="bg1"/>
                    </a:solidFill>
                    <a:latin typeface="Arial" panose="020B0604020202020204" pitchFamily="34" charset="0"/>
                    <a:cs typeface="Arial" panose="020B0604020202020204" pitchFamily="34" charset="0"/>
                  </a:rPr>
                  <a:t>text here</a:t>
                </a:r>
                <a:endParaRPr lang="zh-CN" altLang="en-US" sz="2665" kern="0" dirty="0">
                  <a:solidFill>
                    <a:schemeClr val="bg1"/>
                  </a:solidFill>
                  <a:latin typeface="Arial" panose="020B0604020202020204" pitchFamily="34" charset="0"/>
                  <a:cs typeface="Arial" panose="020B0604020202020204" pitchFamily="34" charset="0"/>
                </a:endParaRPr>
              </a:p>
            </p:txBody>
          </p:sp>
        </p:grpSp>
        <p:sp>
          <p:nvSpPr>
            <p:cNvPr id="68" name="TextBox 67"/>
            <p:cNvSpPr txBox="1"/>
            <p:nvPr/>
          </p:nvSpPr>
          <p:spPr>
            <a:xfrm>
              <a:off x="557142" y="1615097"/>
              <a:ext cx="2891730" cy="807913"/>
            </a:xfrm>
            <a:prstGeom prst="rect">
              <a:avLst/>
            </a:prstGeom>
            <a:noFill/>
          </p:spPr>
          <p:txBody>
            <a:bodyPr wrap="square" rtlCol="0">
              <a:spAutoFit/>
            </a:bodyPr>
            <a:lstStyle/>
            <a:p>
              <a:pPr defTabSz="1219200"/>
              <a:r>
                <a:rPr lang="en-US" altLang="zh-CN" sz="1600" kern="0" dirty="0">
                  <a:solidFill>
                    <a:sysClr val="windowText" lastClr="000000"/>
                  </a:solidFill>
                  <a:cs typeface="Arial" panose="020B0604020202020204" pitchFamily="34" charset="0"/>
                </a:rPr>
                <a:t>your text here. your text here.</a:t>
              </a:r>
            </a:p>
            <a:p>
              <a:pPr defTabSz="1219200"/>
              <a:r>
                <a:rPr lang="en-US" altLang="zh-CN" sz="1600" kern="0" dirty="0">
                  <a:solidFill>
                    <a:sysClr val="windowText" lastClr="000000"/>
                  </a:solidFill>
                  <a:cs typeface="Arial" panose="020B0604020202020204" pitchFamily="34" charset="0"/>
                </a:rPr>
                <a:t>your text here. your text here.</a:t>
              </a:r>
              <a:endParaRPr lang="zh-CN" altLang="en-US" sz="1600" kern="0" dirty="0">
                <a:solidFill>
                  <a:sysClr val="windowText" lastClr="000000"/>
                </a:solidFill>
                <a:cs typeface="Arial" panose="020B0604020202020204" pitchFamily="34" charset="0"/>
              </a:endParaRPr>
            </a:p>
            <a:p>
              <a:pPr defTabSz="1219200"/>
              <a:r>
                <a:rPr lang="en-US" altLang="zh-CN" sz="1600" kern="0" dirty="0">
                  <a:solidFill>
                    <a:sysClr val="windowText" lastClr="000000"/>
                  </a:solidFill>
                  <a:cs typeface="Arial" panose="020B0604020202020204" pitchFamily="34" charset="0"/>
                </a:rPr>
                <a:t>.</a:t>
              </a:r>
              <a:endParaRPr lang="zh-CN" altLang="en-US" sz="1600" kern="0" dirty="0">
                <a:solidFill>
                  <a:sysClr val="windowText" lastClr="000000"/>
                </a:solidFill>
                <a:cs typeface="Arial" panose="020B0604020202020204" pitchFamily="34" charset="0"/>
              </a:endParaRPr>
            </a:p>
            <a:p>
              <a:pPr defTabSz="1219200"/>
              <a:endParaRPr lang="zh-CN" altLang="en-US" sz="1600" kern="0" dirty="0">
                <a:solidFill>
                  <a:sysClr val="windowText" lastClr="000000"/>
                </a:solidFill>
                <a:cs typeface="Arial" panose="020B0604020202020204" pitchFamily="34" charset="0"/>
              </a:endParaRPr>
            </a:p>
          </p:txBody>
        </p:sp>
      </p:grpSp>
      <p:sp>
        <p:nvSpPr>
          <p:cNvPr id="56" name="任意多边形 55"/>
          <p:cNvSpPr/>
          <p:nvPr/>
        </p:nvSpPr>
        <p:spPr>
          <a:xfrm>
            <a:off x="2921000" y="1568713"/>
            <a:ext cx="2286000" cy="558800"/>
          </a:xfrm>
          <a:custGeom>
            <a:avLst/>
            <a:gdLst>
              <a:gd name="connsiteX0" fmla="*/ 0 w 2352675"/>
              <a:gd name="connsiteY0" fmla="*/ 447675 h 447675"/>
              <a:gd name="connsiteX1" fmla="*/ 1524000 w 2352675"/>
              <a:gd name="connsiteY1" fmla="*/ 447675 h 447675"/>
              <a:gd name="connsiteX2" fmla="*/ 2352675 w 2352675"/>
              <a:gd name="connsiteY2" fmla="*/ 0 h 447675"/>
              <a:gd name="connsiteX0-1" fmla="*/ 0 w 2219325"/>
              <a:gd name="connsiteY0-2" fmla="*/ 381000 h 381000"/>
              <a:gd name="connsiteX1-3" fmla="*/ 1524000 w 2219325"/>
              <a:gd name="connsiteY1-4" fmla="*/ 381000 h 381000"/>
              <a:gd name="connsiteX2-5" fmla="*/ 2219325 w 2219325"/>
              <a:gd name="connsiteY2-6" fmla="*/ 0 h 381000"/>
              <a:gd name="connsiteX0-7" fmla="*/ 0 w 1971675"/>
              <a:gd name="connsiteY0-8" fmla="*/ 381000 h 381000"/>
              <a:gd name="connsiteX1-9" fmla="*/ 1276350 w 1971675"/>
              <a:gd name="connsiteY1-10" fmla="*/ 381000 h 381000"/>
              <a:gd name="connsiteX2-11" fmla="*/ 1971675 w 1971675"/>
              <a:gd name="connsiteY2-12" fmla="*/ 0 h 381000"/>
              <a:gd name="connsiteX0-13" fmla="*/ 0 w 1714500"/>
              <a:gd name="connsiteY0-14" fmla="*/ 419100 h 419100"/>
              <a:gd name="connsiteX1-15" fmla="*/ 1276350 w 1714500"/>
              <a:gd name="connsiteY1-16" fmla="*/ 419100 h 419100"/>
              <a:gd name="connsiteX2-17" fmla="*/ 1714500 w 1714500"/>
              <a:gd name="connsiteY2-18" fmla="*/ 0 h 419100"/>
              <a:gd name="connsiteX0-19" fmla="*/ 0 w 1714500"/>
              <a:gd name="connsiteY0-20" fmla="*/ 419100 h 419100"/>
              <a:gd name="connsiteX1-21" fmla="*/ 1323975 w 1714500"/>
              <a:gd name="connsiteY1-22" fmla="*/ 419100 h 419100"/>
              <a:gd name="connsiteX2-23" fmla="*/ 1714500 w 1714500"/>
              <a:gd name="connsiteY2-24" fmla="*/ 0 h 419100"/>
              <a:gd name="connsiteX0-25" fmla="*/ 0 w 1714500"/>
              <a:gd name="connsiteY0-26" fmla="*/ 419100 h 419100"/>
              <a:gd name="connsiteX1-27" fmla="*/ 1352550 w 1714500"/>
              <a:gd name="connsiteY1-28" fmla="*/ 419100 h 419100"/>
              <a:gd name="connsiteX2-29" fmla="*/ 1714500 w 1714500"/>
              <a:gd name="connsiteY2-30" fmla="*/ 0 h 419100"/>
            </a:gdLst>
            <a:ahLst/>
            <a:cxnLst>
              <a:cxn ang="0">
                <a:pos x="connsiteX0-1" y="connsiteY0-2"/>
              </a:cxn>
              <a:cxn ang="0">
                <a:pos x="connsiteX1-3" y="connsiteY1-4"/>
              </a:cxn>
              <a:cxn ang="0">
                <a:pos x="connsiteX2-5" y="connsiteY2-6"/>
              </a:cxn>
            </a:cxnLst>
            <a:rect l="l" t="t" r="r" b="b"/>
            <a:pathLst>
              <a:path w="1714500" h="419100">
                <a:moveTo>
                  <a:pt x="0" y="419100"/>
                </a:moveTo>
                <a:lnTo>
                  <a:pt x="1352550" y="419100"/>
                </a:lnTo>
                <a:lnTo>
                  <a:pt x="1714500" y="0"/>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72" name="任意多边形 71"/>
          <p:cNvSpPr/>
          <p:nvPr/>
        </p:nvSpPr>
        <p:spPr>
          <a:xfrm>
            <a:off x="3298875" y="3347889"/>
            <a:ext cx="1879600" cy="482600"/>
          </a:xfrm>
          <a:custGeom>
            <a:avLst/>
            <a:gdLst>
              <a:gd name="connsiteX0" fmla="*/ 0 w 2352675"/>
              <a:gd name="connsiteY0" fmla="*/ 447675 h 447675"/>
              <a:gd name="connsiteX1" fmla="*/ 1524000 w 2352675"/>
              <a:gd name="connsiteY1" fmla="*/ 447675 h 447675"/>
              <a:gd name="connsiteX2" fmla="*/ 2352675 w 2352675"/>
              <a:gd name="connsiteY2" fmla="*/ 0 h 447675"/>
              <a:gd name="connsiteX0-1" fmla="*/ 0 w 2352675"/>
              <a:gd name="connsiteY0-2" fmla="*/ 447675 h 447675"/>
              <a:gd name="connsiteX1-3" fmla="*/ 1171575 w 2352675"/>
              <a:gd name="connsiteY1-4" fmla="*/ 447675 h 447675"/>
              <a:gd name="connsiteX2-5" fmla="*/ 2352675 w 2352675"/>
              <a:gd name="connsiteY2-6" fmla="*/ 0 h 447675"/>
              <a:gd name="connsiteX0-7" fmla="*/ 0 w 1933575"/>
              <a:gd name="connsiteY0-8" fmla="*/ 438150 h 438150"/>
              <a:gd name="connsiteX1-9" fmla="*/ 1171575 w 1933575"/>
              <a:gd name="connsiteY1-10" fmla="*/ 438150 h 438150"/>
              <a:gd name="connsiteX2-11" fmla="*/ 1933575 w 1933575"/>
              <a:gd name="connsiteY2-12" fmla="*/ 0 h 438150"/>
              <a:gd name="connsiteX0-13" fmla="*/ 0 w 1809750"/>
              <a:gd name="connsiteY0-14" fmla="*/ 361950 h 361950"/>
              <a:gd name="connsiteX1-15" fmla="*/ 1171575 w 1809750"/>
              <a:gd name="connsiteY1-16" fmla="*/ 361950 h 361950"/>
              <a:gd name="connsiteX2-17" fmla="*/ 1809750 w 1809750"/>
              <a:gd name="connsiteY2-18" fmla="*/ 0 h 361950"/>
              <a:gd name="connsiteX0-19" fmla="*/ 0 w 1657350"/>
              <a:gd name="connsiteY0-20" fmla="*/ 314325 h 314325"/>
              <a:gd name="connsiteX1-21" fmla="*/ 1171575 w 1657350"/>
              <a:gd name="connsiteY1-22" fmla="*/ 314325 h 314325"/>
              <a:gd name="connsiteX2-23" fmla="*/ 1657350 w 1657350"/>
              <a:gd name="connsiteY2-24" fmla="*/ 0 h 314325"/>
              <a:gd name="connsiteX0-25" fmla="*/ 0 w 1476375"/>
              <a:gd name="connsiteY0-26" fmla="*/ 333375 h 333375"/>
              <a:gd name="connsiteX1-27" fmla="*/ 990600 w 1476375"/>
              <a:gd name="connsiteY1-28" fmla="*/ 314325 h 333375"/>
              <a:gd name="connsiteX2-29" fmla="*/ 1476375 w 1476375"/>
              <a:gd name="connsiteY2-30" fmla="*/ 0 h 333375"/>
              <a:gd name="connsiteX0-31" fmla="*/ 0 w 1333500"/>
              <a:gd name="connsiteY0-32" fmla="*/ 381000 h 381000"/>
              <a:gd name="connsiteX1-33" fmla="*/ 990600 w 1333500"/>
              <a:gd name="connsiteY1-34" fmla="*/ 361950 h 381000"/>
              <a:gd name="connsiteX2-35" fmla="*/ 1333500 w 1333500"/>
              <a:gd name="connsiteY2-36" fmla="*/ 0 h 381000"/>
              <a:gd name="connsiteX0-37" fmla="*/ 0 w 1409700"/>
              <a:gd name="connsiteY0-38" fmla="*/ 361950 h 361950"/>
              <a:gd name="connsiteX1-39" fmla="*/ 1066800 w 1409700"/>
              <a:gd name="connsiteY1-40" fmla="*/ 361950 h 361950"/>
              <a:gd name="connsiteX2-41" fmla="*/ 1409700 w 1409700"/>
              <a:gd name="connsiteY2-42" fmla="*/ 0 h 361950"/>
            </a:gdLst>
            <a:ahLst/>
            <a:cxnLst>
              <a:cxn ang="0">
                <a:pos x="connsiteX0-1" y="connsiteY0-2"/>
              </a:cxn>
              <a:cxn ang="0">
                <a:pos x="connsiteX1-3" y="connsiteY1-4"/>
              </a:cxn>
              <a:cxn ang="0">
                <a:pos x="connsiteX2-5" y="connsiteY2-6"/>
              </a:cxn>
            </a:cxnLst>
            <a:rect l="l" t="t" r="r" b="b"/>
            <a:pathLst>
              <a:path w="1409700" h="361950">
                <a:moveTo>
                  <a:pt x="0" y="361950"/>
                </a:moveTo>
                <a:lnTo>
                  <a:pt x="1066800" y="361950"/>
                </a:lnTo>
                <a:lnTo>
                  <a:pt x="1409700" y="0"/>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73" name="任意多边形 72"/>
          <p:cNvSpPr/>
          <p:nvPr/>
        </p:nvSpPr>
        <p:spPr>
          <a:xfrm>
            <a:off x="3786618" y="5344358"/>
            <a:ext cx="1892300" cy="342900"/>
          </a:xfrm>
          <a:custGeom>
            <a:avLst/>
            <a:gdLst>
              <a:gd name="connsiteX0" fmla="*/ 0 w 2352675"/>
              <a:gd name="connsiteY0" fmla="*/ 447675 h 447675"/>
              <a:gd name="connsiteX1" fmla="*/ 1524000 w 2352675"/>
              <a:gd name="connsiteY1" fmla="*/ 447675 h 447675"/>
              <a:gd name="connsiteX2" fmla="*/ 2352675 w 2352675"/>
              <a:gd name="connsiteY2" fmla="*/ 0 h 447675"/>
              <a:gd name="connsiteX0-1" fmla="*/ 0 w 2352675"/>
              <a:gd name="connsiteY0-2" fmla="*/ 447675 h 447675"/>
              <a:gd name="connsiteX1-3" fmla="*/ 1171575 w 2352675"/>
              <a:gd name="connsiteY1-4" fmla="*/ 447675 h 447675"/>
              <a:gd name="connsiteX2-5" fmla="*/ 2352675 w 2352675"/>
              <a:gd name="connsiteY2-6" fmla="*/ 0 h 447675"/>
              <a:gd name="connsiteX0-7" fmla="*/ 0 w 1933575"/>
              <a:gd name="connsiteY0-8" fmla="*/ 438150 h 438150"/>
              <a:gd name="connsiteX1-9" fmla="*/ 1171575 w 1933575"/>
              <a:gd name="connsiteY1-10" fmla="*/ 438150 h 438150"/>
              <a:gd name="connsiteX2-11" fmla="*/ 1933575 w 1933575"/>
              <a:gd name="connsiteY2-12" fmla="*/ 0 h 438150"/>
              <a:gd name="connsiteX0-13" fmla="*/ 0 w 1724025"/>
              <a:gd name="connsiteY0-14" fmla="*/ 266700 h 266700"/>
              <a:gd name="connsiteX1-15" fmla="*/ 1171575 w 1724025"/>
              <a:gd name="connsiteY1-16" fmla="*/ 266700 h 266700"/>
              <a:gd name="connsiteX2-17" fmla="*/ 1724025 w 1724025"/>
              <a:gd name="connsiteY2-18" fmla="*/ 0 h 266700"/>
              <a:gd name="connsiteX0-19" fmla="*/ 0 w 1638300"/>
              <a:gd name="connsiteY0-20" fmla="*/ 190500 h 190500"/>
              <a:gd name="connsiteX1-21" fmla="*/ 1171575 w 1638300"/>
              <a:gd name="connsiteY1-22" fmla="*/ 190500 h 190500"/>
              <a:gd name="connsiteX2-23" fmla="*/ 1638300 w 1638300"/>
              <a:gd name="connsiteY2-24" fmla="*/ 0 h 190500"/>
              <a:gd name="connsiteX0-25" fmla="*/ 0 w 1562100"/>
              <a:gd name="connsiteY0-26" fmla="*/ 190500 h 190500"/>
              <a:gd name="connsiteX1-27" fmla="*/ 1171575 w 1562100"/>
              <a:gd name="connsiteY1-28" fmla="*/ 190500 h 190500"/>
              <a:gd name="connsiteX2-29" fmla="*/ 1562100 w 1562100"/>
              <a:gd name="connsiteY2-30" fmla="*/ 0 h 190500"/>
              <a:gd name="connsiteX0-31" fmla="*/ 0 w 1419225"/>
              <a:gd name="connsiteY0-32" fmla="*/ 257175 h 257175"/>
              <a:gd name="connsiteX1-33" fmla="*/ 1171575 w 1419225"/>
              <a:gd name="connsiteY1-34" fmla="*/ 257175 h 257175"/>
              <a:gd name="connsiteX2-35" fmla="*/ 1419225 w 1419225"/>
              <a:gd name="connsiteY2-36" fmla="*/ 0 h 257175"/>
            </a:gdLst>
            <a:ahLst/>
            <a:cxnLst>
              <a:cxn ang="0">
                <a:pos x="connsiteX0-1" y="connsiteY0-2"/>
              </a:cxn>
              <a:cxn ang="0">
                <a:pos x="connsiteX1-3" y="connsiteY1-4"/>
              </a:cxn>
              <a:cxn ang="0">
                <a:pos x="connsiteX2-5" y="connsiteY2-6"/>
              </a:cxn>
            </a:cxnLst>
            <a:rect l="l" t="t" r="r" b="b"/>
            <a:pathLst>
              <a:path w="1419225" h="257175">
                <a:moveTo>
                  <a:pt x="0" y="257175"/>
                </a:moveTo>
                <a:lnTo>
                  <a:pt x="1171575" y="257175"/>
                </a:lnTo>
                <a:lnTo>
                  <a:pt x="1419225" y="0"/>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kern="0">
              <a:solidFill>
                <a:sysClr val="windowText" lastClr="000000"/>
              </a:solidFill>
            </a:endParaRPr>
          </a:p>
        </p:txBody>
      </p:sp>
      <p:sp>
        <p:nvSpPr>
          <p:cNvPr id="71" name="TextBox 70"/>
          <p:cNvSpPr txBox="1"/>
          <p:nvPr/>
        </p:nvSpPr>
        <p:spPr>
          <a:xfrm>
            <a:off x="8260711" y="6162842"/>
            <a:ext cx="747320" cy="318100"/>
          </a:xfrm>
          <a:prstGeom prst="rect">
            <a:avLst/>
          </a:prstGeom>
          <a:noFill/>
        </p:spPr>
        <p:txBody>
          <a:bodyPr wrap="none" rtlCol="0">
            <a:spAutoFit/>
          </a:bodyPr>
          <a:lstStyle/>
          <a:p>
            <a:pPr defTabSz="1219200"/>
            <a:r>
              <a:rPr lang="zh-CN" altLang="en-US" sz="1465" kern="0" dirty="0">
                <a:solidFill>
                  <a:sysClr val="windowText" lastClr="000000"/>
                </a:solidFill>
                <a:latin typeface="微软雅黑" panose="020B0503020204020204" pitchFamily="34" charset="-122"/>
                <a:ea typeface="微软雅黑" panose="020B0503020204020204" pitchFamily="34" charset="-122"/>
                <a:cs typeface="Arial" panose="020B0604020202020204" pitchFamily="34" charset="0"/>
              </a:rPr>
              <a:t>五月份</a:t>
            </a:r>
          </a:p>
        </p:txBody>
      </p:sp>
      <p:sp>
        <p:nvSpPr>
          <p:cNvPr id="76" name="TextBox 75"/>
          <p:cNvSpPr txBox="1"/>
          <p:nvPr/>
        </p:nvSpPr>
        <p:spPr>
          <a:xfrm>
            <a:off x="9387171" y="6162842"/>
            <a:ext cx="747320" cy="318100"/>
          </a:xfrm>
          <a:prstGeom prst="rect">
            <a:avLst/>
          </a:prstGeom>
          <a:noFill/>
        </p:spPr>
        <p:txBody>
          <a:bodyPr wrap="none" rtlCol="0">
            <a:spAutoFit/>
          </a:bodyPr>
          <a:lstStyle/>
          <a:p>
            <a:pPr defTabSz="1219200"/>
            <a:r>
              <a:rPr lang="zh-CN" altLang="en-US" sz="1465" kern="0" dirty="0">
                <a:solidFill>
                  <a:sysClr val="windowText" lastClr="000000"/>
                </a:solidFill>
                <a:latin typeface="微软雅黑" panose="020B0503020204020204" pitchFamily="34" charset="-122"/>
                <a:ea typeface="微软雅黑" panose="020B0503020204020204" pitchFamily="34" charset="-122"/>
                <a:cs typeface="Arial" panose="020B0604020202020204" pitchFamily="34" charset="0"/>
              </a:rPr>
              <a:t>六月份</a:t>
            </a:r>
          </a:p>
        </p:txBody>
      </p:sp>
      <p:sp>
        <p:nvSpPr>
          <p:cNvPr id="77" name="TextBox 76"/>
          <p:cNvSpPr txBox="1"/>
          <p:nvPr/>
        </p:nvSpPr>
        <p:spPr>
          <a:xfrm>
            <a:off x="10514269" y="6162842"/>
            <a:ext cx="747320" cy="318100"/>
          </a:xfrm>
          <a:prstGeom prst="rect">
            <a:avLst/>
          </a:prstGeom>
          <a:noFill/>
        </p:spPr>
        <p:txBody>
          <a:bodyPr wrap="none" rtlCol="0">
            <a:spAutoFit/>
          </a:bodyPr>
          <a:lstStyle/>
          <a:p>
            <a:pPr defTabSz="1219200"/>
            <a:r>
              <a:rPr lang="zh-CN" altLang="en-US" sz="1465" kern="0" dirty="0">
                <a:solidFill>
                  <a:sysClr val="windowText" lastClr="000000"/>
                </a:solidFill>
                <a:latin typeface="微软雅黑" panose="020B0503020204020204" pitchFamily="34" charset="-122"/>
                <a:ea typeface="微软雅黑" panose="020B0503020204020204" pitchFamily="34" charset="-122"/>
                <a:cs typeface="Arial" panose="020B0604020202020204" pitchFamily="34" charset="0"/>
              </a:rPr>
              <a:t>七月份</a:t>
            </a:r>
          </a:p>
        </p:txBody>
      </p:sp>
      <p:sp>
        <p:nvSpPr>
          <p:cNvPr id="57" name="矩形 56"/>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01</a:t>
            </a:r>
          </a:p>
        </p:txBody>
      </p:sp>
      <p:sp>
        <p:nvSpPr>
          <p:cNvPr id="59" name="文本框 58"/>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60" name="组合 59"/>
          <p:cNvGrpSpPr/>
          <p:nvPr/>
        </p:nvGrpSpPr>
        <p:grpSpPr>
          <a:xfrm rot="17100000">
            <a:off x="175953" y="261388"/>
            <a:ext cx="481872" cy="469661"/>
            <a:chOff x="1032060" y="5022216"/>
            <a:chExt cx="753746" cy="734645"/>
          </a:xfrm>
        </p:grpSpPr>
        <p:sp>
          <p:nvSpPr>
            <p:cNvPr id="74" name="等腰三角形 73"/>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500" fill="hold"/>
                                        <p:tgtEl>
                                          <p:spTgt spid="60"/>
                                        </p:tgtEl>
                                        <p:attrNameLst>
                                          <p:attrName>ppt_w</p:attrName>
                                        </p:attrNameLst>
                                      </p:cBhvr>
                                      <p:tavLst>
                                        <p:tav tm="0">
                                          <p:val>
                                            <p:fltVal val="0"/>
                                          </p:val>
                                        </p:tav>
                                        <p:tav tm="100000">
                                          <p:val>
                                            <p:strVal val="#ppt_w"/>
                                          </p:val>
                                        </p:tav>
                                      </p:tavLst>
                                    </p:anim>
                                    <p:anim calcmode="lin" valueType="num">
                                      <p:cBhvr>
                                        <p:cTn id="8" dur="500" fill="hold"/>
                                        <p:tgtEl>
                                          <p:spTgt spid="60"/>
                                        </p:tgtEl>
                                        <p:attrNameLst>
                                          <p:attrName>ppt_h</p:attrName>
                                        </p:attrNameLst>
                                      </p:cBhvr>
                                      <p:tavLst>
                                        <p:tav tm="0">
                                          <p:val>
                                            <p:fltVal val="0"/>
                                          </p:val>
                                        </p:tav>
                                        <p:tav tm="100000">
                                          <p:val>
                                            <p:strVal val="#ppt_h"/>
                                          </p:val>
                                        </p:tav>
                                      </p:tavLst>
                                    </p:anim>
                                    <p:anim calcmode="lin" valueType="num">
                                      <p:cBhvr>
                                        <p:cTn id="9" dur="500" fill="hold"/>
                                        <p:tgtEl>
                                          <p:spTgt spid="60"/>
                                        </p:tgtEl>
                                        <p:attrNameLst>
                                          <p:attrName>style.rotation</p:attrName>
                                        </p:attrNameLst>
                                      </p:cBhvr>
                                      <p:tavLst>
                                        <p:tav tm="0">
                                          <p:val>
                                            <p:fltVal val="360"/>
                                          </p:val>
                                        </p:tav>
                                        <p:tav tm="100000">
                                          <p:val>
                                            <p:fltVal val="0"/>
                                          </p:val>
                                        </p:tav>
                                      </p:tavLst>
                                    </p:anim>
                                    <p:animEffect transition="in" filter="fade">
                                      <p:cBhvr>
                                        <p:cTn id="10" dur="500"/>
                                        <p:tgtEl>
                                          <p:spTgt spid="60"/>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75"/>
                                        </p:tgtEl>
                                        <p:attrNameLst>
                                          <p:attrName>style.visibility</p:attrName>
                                        </p:attrNameLst>
                                      </p:cBhvr>
                                      <p:to>
                                        <p:strVal val="visible"/>
                                      </p:to>
                                    </p:set>
                                    <p:animEffect transition="in" filter="wipe(up)">
                                      <p:cBhvr>
                                        <p:cTn id="14" dur="650"/>
                                        <p:tgtEl>
                                          <p:spTgt spid="75"/>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par>
                          <p:cTn id="19" fill="hold">
                            <p:stCondLst>
                              <p:cond delay="2000"/>
                            </p:stCondLst>
                            <p:childTnLst>
                              <p:par>
                                <p:cTn id="20" presetID="22" presetClass="entr" presetSubtype="2" fill="hold" grpId="0" nodeType="after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wipe(right)">
                                      <p:cBhvr>
                                        <p:cTn id="22" dur="650"/>
                                        <p:tgtEl>
                                          <p:spTgt spid="56"/>
                                        </p:tgtEl>
                                      </p:cBhvr>
                                    </p:animEffect>
                                  </p:childTnLst>
                                </p:cTn>
                              </p:par>
                            </p:childTnLst>
                          </p:cTn>
                        </p:par>
                        <p:par>
                          <p:cTn id="23" fill="hold">
                            <p:stCondLst>
                              <p:cond delay="3000"/>
                            </p:stCondLst>
                            <p:childTnLst>
                              <p:par>
                                <p:cTn id="24" presetID="42" presetClass="entr" presetSubtype="0" fill="hold" nodeType="afterEffect">
                                  <p:stCondLst>
                                    <p:cond delay="0"/>
                                  </p:stCondLst>
                                  <p:childTnLst>
                                    <p:set>
                                      <p:cBhvr>
                                        <p:cTn id="25" dur="1" fill="hold">
                                          <p:stCondLst>
                                            <p:cond delay="0"/>
                                          </p:stCondLst>
                                        </p:cTn>
                                        <p:tgtEl>
                                          <p:spTgt spid="54"/>
                                        </p:tgtEl>
                                        <p:attrNameLst>
                                          <p:attrName>style.visibility</p:attrName>
                                        </p:attrNameLst>
                                      </p:cBhvr>
                                      <p:to>
                                        <p:strVal val="visible"/>
                                      </p:to>
                                    </p:set>
                                    <p:animEffect transition="in" filter="fade">
                                      <p:cBhvr>
                                        <p:cTn id="26" dur="750"/>
                                        <p:tgtEl>
                                          <p:spTgt spid="54"/>
                                        </p:tgtEl>
                                      </p:cBhvr>
                                    </p:animEffect>
                                    <p:anim calcmode="lin" valueType="num">
                                      <p:cBhvr>
                                        <p:cTn id="27" dur="750" fill="hold"/>
                                        <p:tgtEl>
                                          <p:spTgt spid="54"/>
                                        </p:tgtEl>
                                        <p:attrNameLst>
                                          <p:attrName>ppt_x</p:attrName>
                                        </p:attrNameLst>
                                      </p:cBhvr>
                                      <p:tavLst>
                                        <p:tav tm="0">
                                          <p:val>
                                            <p:strVal val="#ppt_x"/>
                                          </p:val>
                                        </p:tav>
                                        <p:tav tm="100000">
                                          <p:val>
                                            <p:strVal val="#ppt_x"/>
                                          </p:val>
                                        </p:tav>
                                      </p:tavLst>
                                    </p:anim>
                                    <p:anim calcmode="lin" valueType="num">
                                      <p:cBhvr>
                                        <p:cTn id="28" dur="750" fill="hold"/>
                                        <p:tgtEl>
                                          <p:spTgt spid="54"/>
                                        </p:tgtEl>
                                        <p:attrNameLst>
                                          <p:attrName>ppt_y</p:attrName>
                                        </p:attrNameLst>
                                      </p:cBhvr>
                                      <p:tavLst>
                                        <p:tav tm="0">
                                          <p:val>
                                            <p:strVal val="#ppt_y+.1"/>
                                          </p:val>
                                        </p:tav>
                                        <p:tav tm="100000">
                                          <p:val>
                                            <p:strVal val="#ppt_y"/>
                                          </p:val>
                                        </p:tav>
                                      </p:tavLst>
                                    </p:anim>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par>
                          <p:cTn id="33" fill="hold">
                            <p:stCondLst>
                              <p:cond delay="4500"/>
                            </p:stCondLst>
                            <p:childTnLst>
                              <p:par>
                                <p:cTn id="34" presetID="22" presetClass="entr" presetSubtype="2" fill="hold" grpId="0" nodeType="afterEffect">
                                  <p:stCondLst>
                                    <p:cond delay="0"/>
                                  </p:stCondLst>
                                  <p:childTnLst>
                                    <p:set>
                                      <p:cBhvr>
                                        <p:cTn id="35" dur="1" fill="hold">
                                          <p:stCondLst>
                                            <p:cond delay="0"/>
                                          </p:stCondLst>
                                        </p:cTn>
                                        <p:tgtEl>
                                          <p:spTgt spid="72"/>
                                        </p:tgtEl>
                                        <p:attrNameLst>
                                          <p:attrName>style.visibility</p:attrName>
                                        </p:attrNameLst>
                                      </p:cBhvr>
                                      <p:to>
                                        <p:strVal val="visible"/>
                                      </p:to>
                                    </p:set>
                                    <p:animEffect transition="in" filter="wipe(right)">
                                      <p:cBhvr>
                                        <p:cTn id="36" dur="650"/>
                                        <p:tgtEl>
                                          <p:spTgt spid="72"/>
                                        </p:tgtEl>
                                      </p:cBhvr>
                                    </p:animEffect>
                                  </p:childTnLst>
                                </p:cTn>
                              </p:par>
                            </p:childTnLst>
                          </p:cTn>
                        </p:par>
                        <p:par>
                          <p:cTn id="37" fill="hold">
                            <p:stCondLst>
                              <p:cond delay="5500"/>
                            </p:stCondLst>
                            <p:childTnLst>
                              <p:par>
                                <p:cTn id="38" presetID="42" presetClass="entr" presetSubtype="0" fill="hold" nodeType="after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fade">
                                      <p:cBhvr>
                                        <p:cTn id="40" dur="750"/>
                                        <p:tgtEl>
                                          <p:spTgt spid="61"/>
                                        </p:tgtEl>
                                      </p:cBhvr>
                                    </p:animEffect>
                                    <p:anim calcmode="lin" valueType="num">
                                      <p:cBhvr>
                                        <p:cTn id="41" dur="750" fill="hold"/>
                                        <p:tgtEl>
                                          <p:spTgt spid="61"/>
                                        </p:tgtEl>
                                        <p:attrNameLst>
                                          <p:attrName>ppt_x</p:attrName>
                                        </p:attrNameLst>
                                      </p:cBhvr>
                                      <p:tavLst>
                                        <p:tav tm="0">
                                          <p:val>
                                            <p:strVal val="#ppt_x"/>
                                          </p:val>
                                        </p:tav>
                                        <p:tav tm="100000">
                                          <p:val>
                                            <p:strVal val="#ppt_x"/>
                                          </p:val>
                                        </p:tav>
                                      </p:tavLst>
                                    </p:anim>
                                    <p:anim calcmode="lin" valueType="num">
                                      <p:cBhvr>
                                        <p:cTn id="42" dur="750" fill="hold"/>
                                        <p:tgtEl>
                                          <p:spTgt spid="61"/>
                                        </p:tgtEl>
                                        <p:attrNameLst>
                                          <p:attrName>ppt_y</p:attrName>
                                        </p:attrNameLst>
                                      </p:cBhvr>
                                      <p:tavLst>
                                        <p:tav tm="0">
                                          <p:val>
                                            <p:strVal val="#ppt_y+.1"/>
                                          </p:val>
                                        </p:tav>
                                        <p:tav tm="100000">
                                          <p:val>
                                            <p:strVal val="#ppt_y"/>
                                          </p:val>
                                        </p:tav>
                                      </p:tavLst>
                                    </p:anim>
                                  </p:childTnLst>
                                </p:cTn>
                              </p:par>
                            </p:childTnLst>
                          </p:cTn>
                        </p:par>
                        <p:par>
                          <p:cTn id="43" fill="hold">
                            <p:stCondLst>
                              <p:cond delay="6500"/>
                            </p:stCondLst>
                            <p:childTnLst>
                              <p:par>
                                <p:cTn id="44" presetID="10" presetClass="entr" presetSubtype="0" fill="hold"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childTnLst>
                          </p:cTn>
                        </p:par>
                        <p:par>
                          <p:cTn id="47" fill="hold">
                            <p:stCondLst>
                              <p:cond delay="7000"/>
                            </p:stCondLst>
                            <p:childTnLst>
                              <p:par>
                                <p:cTn id="48" presetID="22" presetClass="entr" presetSubtype="2" fill="hold" grpId="0" nodeType="afterEffect">
                                  <p:stCondLst>
                                    <p:cond delay="0"/>
                                  </p:stCondLst>
                                  <p:childTnLst>
                                    <p:set>
                                      <p:cBhvr>
                                        <p:cTn id="49" dur="1" fill="hold">
                                          <p:stCondLst>
                                            <p:cond delay="0"/>
                                          </p:stCondLst>
                                        </p:cTn>
                                        <p:tgtEl>
                                          <p:spTgt spid="73"/>
                                        </p:tgtEl>
                                        <p:attrNameLst>
                                          <p:attrName>style.visibility</p:attrName>
                                        </p:attrNameLst>
                                      </p:cBhvr>
                                      <p:to>
                                        <p:strVal val="visible"/>
                                      </p:to>
                                    </p:set>
                                    <p:animEffect transition="in" filter="wipe(right)">
                                      <p:cBhvr>
                                        <p:cTn id="50" dur="650"/>
                                        <p:tgtEl>
                                          <p:spTgt spid="73"/>
                                        </p:tgtEl>
                                      </p:cBhvr>
                                    </p:animEffect>
                                  </p:childTnLst>
                                </p:cTn>
                              </p:par>
                            </p:childTnLst>
                          </p:cTn>
                        </p:par>
                        <p:par>
                          <p:cTn id="51" fill="hold">
                            <p:stCondLst>
                              <p:cond delay="8000"/>
                            </p:stCondLst>
                            <p:childTnLst>
                              <p:par>
                                <p:cTn id="52" presetID="42" presetClass="entr" presetSubtype="0" fill="hold" nodeType="afterEffect">
                                  <p:stCondLst>
                                    <p:cond delay="0"/>
                                  </p:stCondLst>
                                  <p:childTnLst>
                                    <p:set>
                                      <p:cBhvr>
                                        <p:cTn id="53" dur="1" fill="hold">
                                          <p:stCondLst>
                                            <p:cond delay="0"/>
                                          </p:stCondLst>
                                        </p:cTn>
                                        <p:tgtEl>
                                          <p:spTgt spid="66"/>
                                        </p:tgtEl>
                                        <p:attrNameLst>
                                          <p:attrName>style.visibility</p:attrName>
                                        </p:attrNameLst>
                                      </p:cBhvr>
                                      <p:to>
                                        <p:strVal val="visible"/>
                                      </p:to>
                                    </p:set>
                                    <p:animEffect transition="in" filter="fade">
                                      <p:cBhvr>
                                        <p:cTn id="54" dur="750"/>
                                        <p:tgtEl>
                                          <p:spTgt spid="66"/>
                                        </p:tgtEl>
                                      </p:cBhvr>
                                    </p:animEffect>
                                    <p:anim calcmode="lin" valueType="num">
                                      <p:cBhvr>
                                        <p:cTn id="55" dur="750" fill="hold"/>
                                        <p:tgtEl>
                                          <p:spTgt spid="66"/>
                                        </p:tgtEl>
                                        <p:attrNameLst>
                                          <p:attrName>ppt_x</p:attrName>
                                        </p:attrNameLst>
                                      </p:cBhvr>
                                      <p:tavLst>
                                        <p:tav tm="0">
                                          <p:val>
                                            <p:strVal val="#ppt_x"/>
                                          </p:val>
                                        </p:tav>
                                        <p:tav tm="100000">
                                          <p:val>
                                            <p:strVal val="#ppt_x"/>
                                          </p:val>
                                        </p:tav>
                                      </p:tavLst>
                                    </p:anim>
                                    <p:anim calcmode="lin" valueType="num">
                                      <p:cBhvr>
                                        <p:cTn id="56" dur="750" fill="hold"/>
                                        <p:tgtEl>
                                          <p:spTgt spid="66"/>
                                        </p:tgtEl>
                                        <p:attrNameLst>
                                          <p:attrName>ppt_y</p:attrName>
                                        </p:attrNameLst>
                                      </p:cBhvr>
                                      <p:tavLst>
                                        <p:tav tm="0">
                                          <p:val>
                                            <p:strVal val="#ppt_y+.1"/>
                                          </p:val>
                                        </p:tav>
                                        <p:tav tm="100000">
                                          <p:val>
                                            <p:strVal val="#ppt_y"/>
                                          </p:val>
                                        </p:tav>
                                      </p:tavLst>
                                    </p:anim>
                                  </p:childTnLst>
                                </p:cTn>
                              </p:par>
                            </p:childTnLst>
                          </p:cTn>
                        </p:par>
                        <p:par>
                          <p:cTn id="57" fill="hold">
                            <p:stCondLst>
                              <p:cond delay="9000"/>
                            </p:stCondLst>
                            <p:childTnLst>
                              <p:par>
                                <p:cTn id="58" presetID="22" presetClass="entr" presetSubtype="8" fill="hold"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wipe(left)">
                                      <p:cBhvr>
                                        <p:cTn id="60" dur="500"/>
                                        <p:tgtEl>
                                          <p:spTgt spid="36"/>
                                        </p:tgtEl>
                                      </p:cBhvr>
                                    </p:animEffect>
                                  </p:childTnLst>
                                </p:cTn>
                              </p:par>
                              <p:par>
                                <p:cTn id="61" presetID="22" presetClass="entr" presetSubtype="8" fill="hold" nodeType="withEffect">
                                  <p:stCondLst>
                                    <p:cond delay="0"/>
                                  </p:stCondLst>
                                  <p:childTnLst>
                                    <p:set>
                                      <p:cBhvr>
                                        <p:cTn id="62" dur="1" fill="hold">
                                          <p:stCondLst>
                                            <p:cond delay="0"/>
                                          </p:stCondLst>
                                        </p:cTn>
                                        <p:tgtEl>
                                          <p:spTgt spid="53"/>
                                        </p:tgtEl>
                                        <p:attrNameLst>
                                          <p:attrName>style.visibility</p:attrName>
                                        </p:attrNameLst>
                                      </p:cBhvr>
                                      <p:to>
                                        <p:strVal val="visible"/>
                                      </p:to>
                                    </p:set>
                                    <p:animEffect transition="in" filter="wipe(left)">
                                      <p:cBhvr>
                                        <p:cTn id="63" dur="500"/>
                                        <p:tgtEl>
                                          <p:spTgt spid="53"/>
                                        </p:tgtEl>
                                      </p:cBhvr>
                                    </p:animEffect>
                                  </p:childTnLst>
                                </p:cTn>
                              </p:par>
                              <p:par>
                                <p:cTn id="64" presetID="22" presetClass="entr" presetSubtype="8" fill="hold" nodeType="with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par>
                                <p:cTn id="67" presetID="22" presetClass="entr" presetSubtype="8" fill="hold" nodeType="withEffect">
                                  <p:stCondLst>
                                    <p:cond delay="0"/>
                                  </p:stCondLst>
                                  <p:childTnLst>
                                    <p:set>
                                      <p:cBhvr>
                                        <p:cTn id="68" dur="1" fill="hold">
                                          <p:stCondLst>
                                            <p:cond delay="0"/>
                                          </p:stCondLst>
                                        </p:cTn>
                                        <p:tgtEl>
                                          <p:spTgt spid="51"/>
                                        </p:tgtEl>
                                        <p:attrNameLst>
                                          <p:attrName>style.visibility</p:attrName>
                                        </p:attrNameLst>
                                      </p:cBhvr>
                                      <p:to>
                                        <p:strVal val="visible"/>
                                      </p:to>
                                    </p:set>
                                    <p:animEffect transition="in" filter="wipe(left)">
                                      <p:cBhvr>
                                        <p:cTn id="69" dur="500"/>
                                        <p:tgtEl>
                                          <p:spTgt spid="51"/>
                                        </p:tgtEl>
                                      </p:cBhvr>
                                    </p:animEffect>
                                  </p:childTnLst>
                                </p:cTn>
                              </p:par>
                              <p:par>
                                <p:cTn id="70" presetID="22" presetClass="entr" presetSubtype="8" fill="hold" nodeType="withEffect">
                                  <p:stCondLst>
                                    <p:cond delay="0"/>
                                  </p:stCondLst>
                                  <p:childTnLst>
                                    <p:set>
                                      <p:cBhvr>
                                        <p:cTn id="71" dur="1" fill="hold">
                                          <p:stCondLst>
                                            <p:cond delay="0"/>
                                          </p:stCondLst>
                                        </p:cTn>
                                        <p:tgtEl>
                                          <p:spTgt spid="50"/>
                                        </p:tgtEl>
                                        <p:attrNameLst>
                                          <p:attrName>style.visibility</p:attrName>
                                        </p:attrNameLst>
                                      </p:cBhvr>
                                      <p:to>
                                        <p:strVal val="visible"/>
                                      </p:to>
                                    </p:set>
                                    <p:animEffect transition="in" filter="wipe(left)">
                                      <p:cBhvr>
                                        <p:cTn id="72" dur="500"/>
                                        <p:tgtEl>
                                          <p:spTgt spid="50"/>
                                        </p:tgtEl>
                                      </p:cBhvr>
                                    </p:animEffect>
                                  </p:childTnLst>
                                </p:cTn>
                              </p:par>
                            </p:childTnLst>
                          </p:cTn>
                        </p:par>
                        <p:par>
                          <p:cTn id="73" fill="hold">
                            <p:stCondLst>
                              <p:cond delay="9500"/>
                            </p:stCondLst>
                            <p:childTnLst>
                              <p:par>
                                <p:cTn id="74" presetID="53" presetClass="entr" presetSubtype="16" fill="hold" grpId="0" nodeType="afterEffect">
                                  <p:stCondLst>
                                    <p:cond delay="0"/>
                                  </p:stCondLst>
                                  <p:childTnLst>
                                    <p:set>
                                      <p:cBhvr>
                                        <p:cTn id="75" dur="1" fill="hold">
                                          <p:stCondLst>
                                            <p:cond delay="0"/>
                                          </p:stCondLst>
                                        </p:cTn>
                                        <p:tgtEl>
                                          <p:spTgt spid="46"/>
                                        </p:tgtEl>
                                        <p:attrNameLst>
                                          <p:attrName>style.visibility</p:attrName>
                                        </p:attrNameLst>
                                      </p:cBhvr>
                                      <p:to>
                                        <p:strVal val="visible"/>
                                      </p:to>
                                    </p:set>
                                    <p:anim calcmode="lin" valueType="num">
                                      <p:cBhvr>
                                        <p:cTn id="76" dur="650" fill="hold"/>
                                        <p:tgtEl>
                                          <p:spTgt spid="46"/>
                                        </p:tgtEl>
                                        <p:attrNameLst>
                                          <p:attrName>ppt_w</p:attrName>
                                        </p:attrNameLst>
                                      </p:cBhvr>
                                      <p:tavLst>
                                        <p:tav tm="0">
                                          <p:val>
                                            <p:fltVal val="0"/>
                                          </p:val>
                                        </p:tav>
                                        <p:tav tm="100000">
                                          <p:val>
                                            <p:strVal val="#ppt_w"/>
                                          </p:val>
                                        </p:tav>
                                      </p:tavLst>
                                    </p:anim>
                                    <p:anim calcmode="lin" valueType="num">
                                      <p:cBhvr>
                                        <p:cTn id="77" dur="650" fill="hold"/>
                                        <p:tgtEl>
                                          <p:spTgt spid="46"/>
                                        </p:tgtEl>
                                        <p:attrNameLst>
                                          <p:attrName>ppt_h</p:attrName>
                                        </p:attrNameLst>
                                      </p:cBhvr>
                                      <p:tavLst>
                                        <p:tav tm="0">
                                          <p:val>
                                            <p:fltVal val="0"/>
                                          </p:val>
                                        </p:tav>
                                        <p:tav tm="100000">
                                          <p:val>
                                            <p:strVal val="#ppt_h"/>
                                          </p:val>
                                        </p:tav>
                                      </p:tavLst>
                                    </p:anim>
                                    <p:animEffect transition="in" filter="fade">
                                      <p:cBhvr>
                                        <p:cTn id="78" dur="650"/>
                                        <p:tgtEl>
                                          <p:spTgt spid="46"/>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47"/>
                                        </p:tgtEl>
                                        <p:attrNameLst>
                                          <p:attrName>style.visibility</p:attrName>
                                        </p:attrNameLst>
                                      </p:cBhvr>
                                      <p:to>
                                        <p:strVal val="visible"/>
                                      </p:to>
                                    </p:set>
                                    <p:anim calcmode="lin" valueType="num">
                                      <p:cBhvr>
                                        <p:cTn id="81" dur="650" fill="hold"/>
                                        <p:tgtEl>
                                          <p:spTgt spid="47"/>
                                        </p:tgtEl>
                                        <p:attrNameLst>
                                          <p:attrName>ppt_w</p:attrName>
                                        </p:attrNameLst>
                                      </p:cBhvr>
                                      <p:tavLst>
                                        <p:tav tm="0">
                                          <p:val>
                                            <p:fltVal val="0"/>
                                          </p:val>
                                        </p:tav>
                                        <p:tav tm="100000">
                                          <p:val>
                                            <p:strVal val="#ppt_w"/>
                                          </p:val>
                                        </p:tav>
                                      </p:tavLst>
                                    </p:anim>
                                    <p:anim calcmode="lin" valueType="num">
                                      <p:cBhvr>
                                        <p:cTn id="82" dur="650" fill="hold"/>
                                        <p:tgtEl>
                                          <p:spTgt spid="47"/>
                                        </p:tgtEl>
                                        <p:attrNameLst>
                                          <p:attrName>ppt_h</p:attrName>
                                        </p:attrNameLst>
                                      </p:cBhvr>
                                      <p:tavLst>
                                        <p:tav tm="0">
                                          <p:val>
                                            <p:fltVal val="0"/>
                                          </p:val>
                                        </p:tav>
                                        <p:tav tm="100000">
                                          <p:val>
                                            <p:strVal val="#ppt_h"/>
                                          </p:val>
                                        </p:tav>
                                      </p:tavLst>
                                    </p:anim>
                                    <p:animEffect transition="in" filter="fade">
                                      <p:cBhvr>
                                        <p:cTn id="83" dur="650"/>
                                        <p:tgtEl>
                                          <p:spTgt spid="47"/>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48"/>
                                        </p:tgtEl>
                                        <p:attrNameLst>
                                          <p:attrName>style.visibility</p:attrName>
                                        </p:attrNameLst>
                                      </p:cBhvr>
                                      <p:to>
                                        <p:strVal val="visible"/>
                                      </p:to>
                                    </p:set>
                                    <p:anim calcmode="lin" valueType="num">
                                      <p:cBhvr>
                                        <p:cTn id="86" dur="650" fill="hold"/>
                                        <p:tgtEl>
                                          <p:spTgt spid="48"/>
                                        </p:tgtEl>
                                        <p:attrNameLst>
                                          <p:attrName>ppt_w</p:attrName>
                                        </p:attrNameLst>
                                      </p:cBhvr>
                                      <p:tavLst>
                                        <p:tav tm="0">
                                          <p:val>
                                            <p:fltVal val="0"/>
                                          </p:val>
                                        </p:tav>
                                        <p:tav tm="100000">
                                          <p:val>
                                            <p:strVal val="#ppt_w"/>
                                          </p:val>
                                        </p:tav>
                                      </p:tavLst>
                                    </p:anim>
                                    <p:anim calcmode="lin" valueType="num">
                                      <p:cBhvr>
                                        <p:cTn id="87" dur="650" fill="hold"/>
                                        <p:tgtEl>
                                          <p:spTgt spid="48"/>
                                        </p:tgtEl>
                                        <p:attrNameLst>
                                          <p:attrName>ppt_h</p:attrName>
                                        </p:attrNameLst>
                                      </p:cBhvr>
                                      <p:tavLst>
                                        <p:tav tm="0">
                                          <p:val>
                                            <p:fltVal val="0"/>
                                          </p:val>
                                        </p:tav>
                                        <p:tav tm="100000">
                                          <p:val>
                                            <p:strVal val="#ppt_h"/>
                                          </p:val>
                                        </p:tav>
                                      </p:tavLst>
                                    </p:anim>
                                    <p:animEffect transition="in" filter="fade">
                                      <p:cBhvr>
                                        <p:cTn id="88" dur="650"/>
                                        <p:tgtEl>
                                          <p:spTgt spid="48"/>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49"/>
                                        </p:tgtEl>
                                        <p:attrNameLst>
                                          <p:attrName>style.visibility</p:attrName>
                                        </p:attrNameLst>
                                      </p:cBhvr>
                                      <p:to>
                                        <p:strVal val="visible"/>
                                      </p:to>
                                    </p:set>
                                    <p:anim calcmode="lin" valueType="num">
                                      <p:cBhvr>
                                        <p:cTn id="91" dur="650" fill="hold"/>
                                        <p:tgtEl>
                                          <p:spTgt spid="49"/>
                                        </p:tgtEl>
                                        <p:attrNameLst>
                                          <p:attrName>ppt_w</p:attrName>
                                        </p:attrNameLst>
                                      </p:cBhvr>
                                      <p:tavLst>
                                        <p:tav tm="0">
                                          <p:val>
                                            <p:fltVal val="0"/>
                                          </p:val>
                                        </p:tav>
                                        <p:tav tm="100000">
                                          <p:val>
                                            <p:strVal val="#ppt_w"/>
                                          </p:val>
                                        </p:tav>
                                      </p:tavLst>
                                    </p:anim>
                                    <p:anim calcmode="lin" valueType="num">
                                      <p:cBhvr>
                                        <p:cTn id="92" dur="650" fill="hold"/>
                                        <p:tgtEl>
                                          <p:spTgt spid="49"/>
                                        </p:tgtEl>
                                        <p:attrNameLst>
                                          <p:attrName>ppt_h</p:attrName>
                                        </p:attrNameLst>
                                      </p:cBhvr>
                                      <p:tavLst>
                                        <p:tav tm="0">
                                          <p:val>
                                            <p:fltVal val="0"/>
                                          </p:val>
                                        </p:tav>
                                        <p:tav tm="100000">
                                          <p:val>
                                            <p:strVal val="#ppt_h"/>
                                          </p:val>
                                        </p:tav>
                                      </p:tavLst>
                                    </p:anim>
                                    <p:animEffect transition="in" filter="fade">
                                      <p:cBhvr>
                                        <p:cTn id="93" dur="650"/>
                                        <p:tgtEl>
                                          <p:spTgt spid="49"/>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38"/>
                                        </p:tgtEl>
                                        <p:attrNameLst>
                                          <p:attrName>style.visibility</p:attrName>
                                        </p:attrNameLst>
                                      </p:cBhvr>
                                      <p:to>
                                        <p:strVal val="visible"/>
                                      </p:to>
                                    </p:set>
                                    <p:anim calcmode="lin" valueType="num">
                                      <p:cBhvr>
                                        <p:cTn id="96" dur="650" fill="hold"/>
                                        <p:tgtEl>
                                          <p:spTgt spid="38"/>
                                        </p:tgtEl>
                                        <p:attrNameLst>
                                          <p:attrName>ppt_w</p:attrName>
                                        </p:attrNameLst>
                                      </p:cBhvr>
                                      <p:tavLst>
                                        <p:tav tm="0">
                                          <p:val>
                                            <p:fltVal val="0"/>
                                          </p:val>
                                        </p:tav>
                                        <p:tav tm="100000">
                                          <p:val>
                                            <p:strVal val="#ppt_w"/>
                                          </p:val>
                                        </p:tav>
                                      </p:tavLst>
                                    </p:anim>
                                    <p:anim calcmode="lin" valueType="num">
                                      <p:cBhvr>
                                        <p:cTn id="97" dur="650" fill="hold"/>
                                        <p:tgtEl>
                                          <p:spTgt spid="38"/>
                                        </p:tgtEl>
                                        <p:attrNameLst>
                                          <p:attrName>ppt_h</p:attrName>
                                        </p:attrNameLst>
                                      </p:cBhvr>
                                      <p:tavLst>
                                        <p:tav tm="0">
                                          <p:val>
                                            <p:fltVal val="0"/>
                                          </p:val>
                                        </p:tav>
                                        <p:tav tm="100000">
                                          <p:val>
                                            <p:strVal val="#ppt_h"/>
                                          </p:val>
                                        </p:tav>
                                      </p:tavLst>
                                    </p:anim>
                                    <p:animEffect transition="in" filter="fade">
                                      <p:cBhvr>
                                        <p:cTn id="98" dur="650"/>
                                        <p:tgtEl>
                                          <p:spTgt spid="38"/>
                                        </p:tgtEl>
                                      </p:cBhvr>
                                    </p:animEffect>
                                  </p:childTnLst>
                                </p:cTn>
                              </p:par>
                            </p:childTnLst>
                          </p:cTn>
                        </p:par>
                        <p:par>
                          <p:cTn id="99" fill="hold">
                            <p:stCondLst>
                              <p:cond delay="10500"/>
                            </p:stCondLst>
                            <p:childTnLst>
                              <p:par>
                                <p:cTn id="100" presetID="53" presetClass="entr" presetSubtype="16" fill="hold" grpId="0" nodeType="afterEffect">
                                  <p:stCondLst>
                                    <p:cond delay="0"/>
                                  </p:stCondLst>
                                  <p:childTnLst>
                                    <p:set>
                                      <p:cBhvr>
                                        <p:cTn id="101" dur="1" fill="hold">
                                          <p:stCondLst>
                                            <p:cond delay="0"/>
                                          </p:stCondLst>
                                        </p:cTn>
                                        <p:tgtEl>
                                          <p:spTgt spid="71"/>
                                        </p:tgtEl>
                                        <p:attrNameLst>
                                          <p:attrName>style.visibility</p:attrName>
                                        </p:attrNameLst>
                                      </p:cBhvr>
                                      <p:to>
                                        <p:strVal val="visible"/>
                                      </p:to>
                                    </p:set>
                                    <p:anim calcmode="lin" valueType="num">
                                      <p:cBhvr>
                                        <p:cTn id="102" dur="600" fill="hold"/>
                                        <p:tgtEl>
                                          <p:spTgt spid="71"/>
                                        </p:tgtEl>
                                        <p:attrNameLst>
                                          <p:attrName>ppt_w</p:attrName>
                                        </p:attrNameLst>
                                      </p:cBhvr>
                                      <p:tavLst>
                                        <p:tav tm="0">
                                          <p:val>
                                            <p:fltVal val="0"/>
                                          </p:val>
                                        </p:tav>
                                        <p:tav tm="100000">
                                          <p:val>
                                            <p:strVal val="#ppt_w"/>
                                          </p:val>
                                        </p:tav>
                                      </p:tavLst>
                                    </p:anim>
                                    <p:anim calcmode="lin" valueType="num">
                                      <p:cBhvr>
                                        <p:cTn id="103" dur="600" fill="hold"/>
                                        <p:tgtEl>
                                          <p:spTgt spid="71"/>
                                        </p:tgtEl>
                                        <p:attrNameLst>
                                          <p:attrName>ppt_h</p:attrName>
                                        </p:attrNameLst>
                                      </p:cBhvr>
                                      <p:tavLst>
                                        <p:tav tm="0">
                                          <p:val>
                                            <p:fltVal val="0"/>
                                          </p:val>
                                        </p:tav>
                                        <p:tav tm="100000">
                                          <p:val>
                                            <p:strVal val="#ppt_h"/>
                                          </p:val>
                                        </p:tav>
                                      </p:tavLst>
                                    </p:anim>
                                    <p:animEffect transition="in" filter="fade">
                                      <p:cBhvr>
                                        <p:cTn id="104" dur="600"/>
                                        <p:tgtEl>
                                          <p:spTgt spid="71"/>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76"/>
                                        </p:tgtEl>
                                        <p:attrNameLst>
                                          <p:attrName>style.visibility</p:attrName>
                                        </p:attrNameLst>
                                      </p:cBhvr>
                                      <p:to>
                                        <p:strVal val="visible"/>
                                      </p:to>
                                    </p:set>
                                    <p:anim calcmode="lin" valueType="num">
                                      <p:cBhvr>
                                        <p:cTn id="107" dur="600" fill="hold"/>
                                        <p:tgtEl>
                                          <p:spTgt spid="76"/>
                                        </p:tgtEl>
                                        <p:attrNameLst>
                                          <p:attrName>ppt_w</p:attrName>
                                        </p:attrNameLst>
                                      </p:cBhvr>
                                      <p:tavLst>
                                        <p:tav tm="0">
                                          <p:val>
                                            <p:fltVal val="0"/>
                                          </p:val>
                                        </p:tav>
                                        <p:tav tm="100000">
                                          <p:val>
                                            <p:strVal val="#ppt_w"/>
                                          </p:val>
                                        </p:tav>
                                      </p:tavLst>
                                    </p:anim>
                                    <p:anim calcmode="lin" valueType="num">
                                      <p:cBhvr>
                                        <p:cTn id="108" dur="600" fill="hold"/>
                                        <p:tgtEl>
                                          <p:spTgt spid="76"/>
                                        </p:tgtEl>
                                        <p:attrNameLst>
                                          <p:attrName>ppt_h</p:attrName>
                                        </p:attrNameLst>
                                      </p:cBhvr>
                                      <p:tavLst>
                                        <p:tav tm="0">
                                          <p:val>
                                            <p:fltVal val="0"/>
                                          </p:val>
                                        </p:tav>
                                        <p:tav tm="100000">
                                          <p:val>
                                            <p:strVal val="#ppt_h"/>
                                          </p:val>
                                        </p:tav>
                                      </p:tavLst>
                                    </p:anim>
                                    <p:animEffect transition="in" filter="fade">
                                      <p:cBhvr>
                                        <p:cTn id="109" dur="600"/>
                                        <p:tgtEl>
                                          <p:spTgt spid="76"/>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77"/>
                                        </p:tgtEl>
                                        <p:attrNameLst>
                                          <p:attrName>style.visibility</p:attrName>
                                        </p:attrNameLst>
                                      </p:cBhvr>
                                      <p:to>
                                        <p:strVal val="visible"/>
                                      </p:to>
                                    </p:set>
                                    <p:anim calcmode="lin" valueType="num">
                                      <p:cBhvr>
                                        <p:cTn id="112" dur="600" fill="hold"/>
                                        <p:tgtEl>
                                          <p:spTgt spid="77"/>
                                        </p:tgtEl>
                                        <p:attrNameLst>
                                          <p:attrName>ppt_w</p:attrName>
                                        </p:attrNameLst>
                                      </p:cBhvr>
                                      <p:tavLst>
                                        <p:tav tm="0">
                                          <p:val>
                                            <p:fltVal val="0"/>
                                          </p:val>
                                        </p:tav>
                                        <p:tav tm="100000">
                                          <p:val>
                                            <p:strVal val="#ppt_w"/>
                                          </p:val>
                                        </p:tav>
                                      </p:tavLst>
                                    </p:anim>
                                    <p:anim calcmode="lin" valueType="num">
                                      <p:cBhvr>
                                        <p:cTn id="113" dur="600" fill="hold"/>
                                        <p:tgtEl>
                                          <p:spTgt spid="77"/>
                                        </p:tgtEl>
                                        <p:attrNameLst>
                                          <p:attrName>ppt_h</p:attrName>
                                        </p:attrNameLst>
                                      </p:cBhvr>
                                      <p:tavLst>
                                        <p:tav tm="0">
                                          <p:val>
                                            <p:fltVal val="0"/>
                                          </p:val>
                                        </p:tav>
                                        <p:tav tm="100000">
                                          <p:val>
                                            <p:strVal val="#ppt_h"/>
                                          </p:val>
                                        </p:tav>
                                      </p:tavLst>
                                    </p:anim>
                                    <p:animEffect transition="in" filter="fade">
                                      <p:cBhvr>
                                        <p:cTn id="114" dur="600"/>
                                        <p:tgtEl>
                                          <p:spTgt spid="77"/>
                                        </p:tgtEl>
                                      </p:cBhvr>
                                    </p:animEffect>
                                  </p:childTnLst>
                                </p:cTn>
                              </p:par>
                            </p:childTnLst>
                          </p:cTn>
                        </p:par>
                        <p:par>
                          <p:cTn id="115" fill="hold">
                            <p:stCondLst>
                              <p:cond delay="11500"/>
                            </p:stCondLst>
                            <p:childTnLst>
                              <p:par>
                                <p:cTn id="116" presetID="22" presetClass="entr" presetSubtype="4" fill="hold" grpId="0" nodeType="afterEffect">
                                  <p:stCondLst>
                                    <p:cond delay="0"/>
                                  </p:stCondLst>
                                  <p:childTnLst>
                                    <p:set>
                                      <p:cBhvr>
                                        <p:cTn id="117" dur="1" fill="hold">
                                          <p:stCondLst>
                                            <p:cond delay="0"/>
                                          </p:stCondLst>
                                        </p:cTn>
                                        <p:tgtEl>
                                          <p:spTgt spid="44"/>
                                        </p:tgtEl>
                                        <p:attrNameLst>
                                          <p:attrName>style.visibility</p:attrName>
                                        </p:attrNameLst>
                                      </p:cBhvr>
                                      <p:to>
                                        <p:strVal val="visible"/>
                                      </p:to>
                                    </p:set>
                                    <p:animEffect transition="in" filter="wipe(down)">
                                      <p:cBhvr>
                                        <p:cTn id="118" dur="500"/>
                                        <p:tgtEl>
                                          <p:spTgt spid="44"/>
                                        </p:tgtEl>
                                      </p:cBhvr>
                                    </p:animEffect>
                                  </p:childTnLst>
                                </p:cTn>
                              </p:par>
                            </p:childTnLst>
                          </p:cTn>
                        </p:par>
                        <p:par>
                          <p:cTn id="119" fill="hold">
                            <p:stCondLst>
                              <p:cond delay="12000"/>
                            </p:stCondLst>
                            <p:childTnLst>
                              <p:par>
                                <p:cTn id="120" presetID="22" presetClass="entr" presetSubtype="4" fill="hold" grpId="0" nodeType="afterEffect">
                                  <p:stCondLst>
                                    <p:cond delay="0"/>
                                  </p:stCondLst>
                                  <p:childTnLst>
                                    <p:set>
                                      <p:cBhvr>
                                        <p:cTn id="121" dur="1" fill="hold">
                                          <p:stCondLst>
                                            <p:cond delay="0"/>
                                          </p:stCondLst>
                                        </p:cTn>
                                        <p:tgtEl>
                                          <p:spTgt spid="43"/>
                                        </p:tgtEl>
                                        <p:attrNameLst>
                                          <p:attrName>style.visibility</p:attrName>
                                        </p:attrNameLst>
                                      </p:cBhvr>
                                      <p:to>
                                        <p:strVal val="visible"/>
                                      </p:to>
                                    </p:set>
                                    <p:animEffect transition="in" filter="wipe(down)">
                                      <p:cBhvr>
                                        <p:cTn id="122" dur="500"/>
                                        <p:tgtEl>
                                          <p:spTgt spid="43"/>
                                        </p:tgtEl>
                                      </p:cBhvr>
                                    </p:animEffect>
                                  </p:childTnLst>
                                </p:cTn>
                              </p:par>
                            </p:childTnLst>
                          </p:cTn>
                        </p:par>
                        <p:par>
                          <p:cTn id="123" fill="hold">
                            <p:stCondLst>
                              <p:cond delay="12500"/>
                            </p:stCondLst>
                            <p:childTnLst>
                              <p:par>
                                <p:cTn id="124" presetID="22" presetClass="entr" presetSubtype="4" fill="hold" grpId="0" nodeType="afterEffect">
                                  <p:stCondLst>
                                    <p:cond delay="0"/>
                                  </p:stCondLst>
                                  <p:childTnLst>
                                    <p:set>
                                      <p:cBhvr>
                                        <p:cTn id="125" dur="1" fill="hold">
                                          <p:stCondLst>
                                            <p:cond delay="0"/>
                                          </p:stCondLst>
                                        </p:cTn>
                                        <p:tgtEl>
                                          <p:spTgt spid="41"/>
                                        </p:tgtEl>
                                        <p:attrNameLst>
                                          <p:attrName>style.visibility</p:attrName>
                                        </p:attrNameLst>
                                      </p:cBhvr>
                                      <p:to>
                                        <p:strVal val="visible"/>
                                      </p:to>
                                    </p:set>
                                    <p:animEffect transition="in" filter="wipe(down)">
                                      <p:cBhvr>
                                        <p:cTn id="1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41" grpId="0" animBg="1"/>
      <p:bldP spid="43" grpId="0" animBg="1"/>
      <p:bldP spid="44" grpId="0" animBg="1"/>
      <p:bldP spid="38" grpId="0"/>
      <p:bldP spid="46" grpId="0"/>
      <p:bldP spid="47" grpId="0"/>
      <p:bldP spid="48" grpId="0"/>
      <p:bldP spid="49" grpId="0"/>
      <p:bldP spid="56" grpId="0" animBg="1"/>
      <p:bldP spid="72" grpId="0" animBg="1"/>
      <p:bldP spid="73" grpId="0" animBg="1"/>
      <p:bldP spid="71" grpId="0"/>
      <p:bldP spid="76" grpId="0"/>
      <p:bldP spid="7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饼形 41"/>
          <p:cNvSpPr/>
          <p:nvPr/>
        </p:nvSpPr>
        <p:spPr>
          <a:xfrm>
            <a:off x="1408974" y="3101483"/>
            <a:ext cx="1920213" cy="1920213"/>
          </a:xfrm>
          <a:prstGeom prst="pie">
            <a:avLst>
              <a:gd name="adj1" fmla="val 1151374"/>
              <a:gd name="adj2" fmla="val 18068463"/>
            </a:avLst>
          </a:prstGeom>
          <a:solidFill>
            <a:srgbClr val="DA4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43" name="饼形 42"/>
          <p:cNvSpPr/>
          <p:nvPr/>
        </p:nvSpPr>
        <p:spPr>
          <a:xfrm>
            <a:off x="814918" y="2141376"/>
            <a:ext cx="3648405" cy="3648405"/>
          </a:xfrm>
          <a:prstGeom prst="pie">
            <a:avLst>
              <a:gd name="adj1" fmla="val 17980850"/>
              <a:gd name="adj2" fmla="val 1283504"/>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44" name="TextBox 43"/>
          <p:cNvSpPr txBox="1"/>
          <p:nvPr/>
        </p:nvSpPr>
        <p:spPr>
          <a:xfrm>
            <a:off x="932134" y="4990668"/>
            <a:ext cx="990977" cy="666786"/>
          </a:xfrm>
          <a:prstGeom prst="rect">
            <a:avLst/>
          </a:prstGeom>
          <a:noFill/>
        </p:spPr>
        <p:txBody>
          <a:bodyPr wrap="none" rtlCol="0">
            <a:spAutoFit/>
          </a:bodyPr>
          <a:lstStyle/>
          <a:p>
            <a:r>
              <a:rPr lang="en-US" altLang="zh-CN" sz="3735" b="1" dirty="0">
                <a:solidFill>
                  <a:srgbClr val="DA4841"/>
                </a:solidFill>
              </a:rPr>
              <a:t>70</a:t>
            </a:r>
            <a:r>
              <a:rPr lang="en-US" altLang="zh-CN" sz="2400" dirty="0">
                <a:solidFill>
                  <a:srgbClr val="DA4841"/>
                </a:solidFill>
              </a:rPr>
              <a:t>%</a:t>
            </a:r>
            <a:endParaRPr lang="zh-CN" altLang="en-US" sz="2400" dirty="0">
              <a:solidFill>
                <a:srgbClr val="DA4841"/>
              </a:solidFill>
            </a:endParaRPr>
          </a:p>
        </p:txBody>
      </p:sp>
      <p:sp>
        <p:nvSpPr>
          <p:cNvPr id="45" name="TextBox 44"/>
          <p:cNvSpPr txBox="1"/>
          <p:nvPr/>
        </p:nvSpPr>
        <p:spPr>
          <a:xfrm>
            <a:off x="4468593" y="2732786"/>
            <a:ext cx="1067921" cy="748988"/>
          </a:xfrm>
          <a:prstGeom prst="rect">
            <a:avLst/>
          </a:prstGeom>
          <a:noFill/>
        </p:spPr>
        <p:txBody>
          <a:bodyPr wrap="none" rtlCol="0">
            <a:spAutoFit/>
          </a:bodyPr>
          <a:lstStyle/>
          <a:p>
            <a:r>
              <a:rPr lang="en-US" altLang="zh-CN" sz="4265" b="1" dirty="0">
                <a:solidFill>
                  <a:srgbClr val="CCCC33"/>
                </a:solidFill>
              </a:rPr>
              <a:t>30</a:t>
            </a:r>
            <a:r>
              <a:rPr lang="en-US" altLang="zh-CN" sz="2400" dirty="0">
                <a:solidFill>
                  <a:srgbClr val="CCCC33"/>
                </a:solidFill>
              </a:rPr>
              <a:t>%</a:t>
            </a:r>
            <a:endParaRPr lang="zh-CN" altLang="en-US" sz="2400" dirty="0">
              <a:solidFill>
                <a:srgbClr val="CCCC33"/>
              </a:solidFill>
            </a:endParaRPr>
          </a:p>
        </p:txBody>
      </p:sp>
      <p:cxnSp>
        <p:nvCxnSpPr>
          <p:cNvPr id="46" name="肘形连接符 45"/>
          <p:cNvCxnSpPr/>
          <p:nvPr/>
        </p:nvCxnSpPr>
        <p:spPr>
          <a:xfrm flipV="1">
            <a:off x="4463323" y="2481240"/>
            <a:ext cx="1643519" cy="1484339"/>
          </a:xfrm>
          <a:prstGeom prst="bentConnector3">
            <a:avLst>
              <a:gd name="adj1" fmla="val 72667"/>
            </a:avLst>
          </a:prstGeom>
          <a:ln w="28575">
            <a:solidFill>
              <a:srgbClr val="CCCC33"/>
            </a:solidFill>
          </a:ln>
        </p:spPr>
        <p:style>
          <a:lnRef idx="1">
            <a:schemeClr val="accent1"/>
          </a:lnRef>
          <a:fillRef idx="0">
            <a:schemeClr val="accent1"/>
          </a:fillRef>
          <a:effectRef idx="0">
            <a:schemeClr val="accent1"/>
          </a:effectRef>
          <a:fontRef idx="minor">
            <a:schemeClr val="tx1"/>
          </a:fontRef>
        </p:style>
      </p:cxnSp>
      <p:cxnSp>
        <p:nvCxnSpPr>
          <p:cNvPr id="47" name="肘形连接符 46"/>
          <p:cNvCxnSpPr/>
          <p:nvPr/>
        </p:nvCxnSpPr>
        <p:spPr>
          <a:xfrm>
            <a:off x="4463323" y="3965578"/>
            <a:ext cx="1643519" cy="1484339"/>
          </a:xfrm>
          <a:prstGeom prst="bentConnector3">
            <a:avLst>
              <a:gd name="adj1" fmla="val 72667"/>
            </a:avLst>
          </a:prstGeom>
          <a:ln w="28575">
            <a:solidFill>
              <a:srgbClr val="CCCC33"/>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43" idx="0"/>
            <a:endCxn id="52" idx="6"/>
          </p:cNvCxnSpPr>
          <p:nvPr/>
        </p:nvCxnSpPr>
        <p:spPr>
          <a:xfrm flipV="1">
            <a:off x="4463323" y="3945400"/>
            <a:ext cx="1632677" cy="20179"/>
          </a:xfrm>
          <a:prstGeom prst="line">
            <a:avLst/>
          </a:prstGeom>
          <a:ln w="28575">
            <a:solidFill>
              <a:srgbClr val="CCCC33"/>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a:off x="6000000" y="5405749"/>
            <a:ext cx="96000" cy="96000"/>
          </a:xfrm>
          <a:prstGeom prst="ellipse">
            <a:avLst/>
          </a:prstGeom>
          <a:solidFill>
            <a:srgbClr val="DA4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0" name="椭圆 49"/>
          <p:cNvSpPr/>
          <p:nvPr/>
        </p:nvSpPr>
        <p:spPr>
          <a:xfrm>
            <a:off x="4411040" y="3921410"/>
            <a:ext cx="96000" cy="96000"/>
          </a:xfrm>
          <a:prstGeom prst="ellipse">
            <a:avLst/>
          </a:prstGeom>
          <a:solidFill>
            <a:srgbClr val="DA4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1" name="椭圆 50"/>
          <p:cNvSpPr/>
          <p:nvPr/>
        </p:nvSpPr>
        <p:spPr>
          <a:xfrm>
            <a:off x="6013252" y="2429408"/>
            <a:ext cx="96000" cy="96000"/>
          </a:xfrm>
          <a:prstGeom prst="ellipse">
            <a:avLst/>
          </a:prstGeom>
          <a:solidFill>
            <a:srgbClr val="DA4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2" name="椭圆 51"/>
          <p:cNvSpPr/>
          <p:nvPr/>
        </p:nvSpPr>
        <p:spPr>
          <a:xfrm>
            <a:off x="6000000" y="3897400"/>
            <a:ext cx="96000" cy="96000"/>
          </a:xfrm>
          <a:prstGeom prst="ellipse">
            <a:avLst/>
          </a:prstGeom>
          <a:solidFill>
            <a:srgbClr val="DA4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2" name="矩形 71"/>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02</a:t>
            </a:r>
          </a:p>
        </p:txBody>
      </p:sp>
      <p:sp>
        <p:nvSpPr>
          <p:cNvPr id="74" name="文本框 73"/>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75" name="组合 74"/>
          <p:cNvGrpSpPr/>
          <p:nvPr/>
        </p:nvGrpSpPr>
        <p:grpSpPr>
          <a:xfrm rot="17100000">
            <a:off x="175953" y="261388"/>
            <a:ext cx="481872" cy="469661"/>
            <a:chOff x="1032060" y="5022216"/>
            <a:chExt cx="753746" cy="734645"/>
          </a:xfrm>
        </p:grpSpPr>
        <p:sp>
          <p:nvSpPr>
            <p:cNvPr id="76" name="等腰三角形 75"/>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文本框 78"/>
          <p:cNvSpPr txBox="1"/>
          <p:nvPr/>
        </p:nvSpPr>
        <p:spPr>
          <a:xfrm>
            <a:off x="7411123" y="2313941"/>
            <a:ext cx="3376147" cy="738664"/>
          </a:xfrm>
          <a:prstGeom prst="rect">
            <a:avLst/>
          </a:prstGeom>
          <a:noFill/>
        </p:spPr>
        <p:txBody>
          <a:bodyPr wrap="square" rtlCol="0">
            <a:spAutoFit/>
          </a:bodyPr>
          <a:lstStyle/>
          <a:p>
            <a:pPr algn="just"/>
            <a:r>
              <a:rPr lang="en-US" altLang="zh-CN" sz="1400" dirty="0"/>
              <a:t>The quick brown fox jumps over the lazy dog. The quick brown fox jumps over the lazy dog. </a:t>
            </a:r>
          </a:p>
        </p:txBody>
      </p:sp>
      <p:sp>
        <p:nvSpPr>
          <p:cNvPr id="80" name="文本框 79"/>
          <p:cNvSpPr txBox="1"/>
          <p:nvPr/>
        </p:nvSpPr>
        <p:spPr>
          <a:xfrm>
            <a:off x="7411123" y="3844369"/>
            <a:ext cx="3376148" cy="738664"/>
          </a:xfrm>
          <a:prstGeom prst="rect">
            <a:avLst/>
          </a:prstGeom>
          <a:noFill/>
        </p:spPr>
        <p:txBody>
          <a:bodyPr wrap="square" rtlCol="0">
            <a:spAutoFit/>
          </a:bodyPr>
          <a:lstStyle/>
          <a:p>
            <a:pPr algn="just"/>
            <a:r>
              <a:rPr lang="en-US" altLang="zh-CN" sz="1400" dirty="0"/>
              <a:t>The quick brown fox jumps over the lazy dog. The quick brown fox jumps over the lazy dog. </a:t>
            </a:r>
          </a:p>
        </p:txBody>
      </p:sp>
      <p:sp>
        <p:nvSpPr>
          <p:cNvPr id="81" name="文本框 80"/>
          <p:cNvSpPr txBox="1"/>
          <p:nvPr/>
        </p:nvSpPr>
        <p:spPr>
          <a:xfrm>
            <a:off x="7424375" y="5266561"/>
            <a:ext cx="3574929" cy="738664"/>
          </a:xfrm>
          <a:prstGeom prst="rect">
            <a:avLst/>
          </a:prstGeom>
          <a:noFill/>
        </p:spPr>
        <p:txBody>
          <a:bodyPr wrap="square" rtlCol="0">
            <a:spAutoFit/>
          </a:bodyPr>
          <a:lstStyle/>
          <a:p>
            <a:pPr algn="just"/>
            <a:r>
              <a:rPr lang="en-US" altLang="zh-CN" sz="1400" dirty="0"/>
              <a:t>The quick brown fox jumps over the lazy dog. The quick brown fox jumps over the lazy dog. </a:t>
            </a:r>
          </a:p>
        </p:txBody>
      </p:sp>
      <p:grpSp>
        <p:nvGrpSpPr>
          <p:cNvPr id="13" name="组合 12"/>
          <p:cNvGrpSpPr/>
          <p:nvPr/>
        </p:nvGrpSpPr>
        <p:grpSpPr>
          <a:xfrm>
            <a:off x="6450511" y="2193696"/>
            <a:ext cx="612000" cy="612000"/>
            <a:chOff x="7710488" y="1144588"/>
            <a:chExt cx="376237" cy="382588"/>
          </a:xfrm>
          <a:solidFill>
            <a:srgbClr val="CCCC33"/>
          </a:solidFill>
        </p:grpSpPr>
        <p:sp>
          <p:nvSpPr>
            <p:cNvPr id="6" name="Freeform 5"/>
            <p:cNvSpPr>
              <a:spLocks noEditPoints="1"/>
            </p:cNvSpPr>
            <p:nvPr/>
          </p:nvSpPr>
          <p:spPr bwMode="auto">
            <a:xfrm>
              <a:off x="7710488" y="1144588"/>
              <a:ext cx="376237" cy="382588"/>
            </a:xfrm>
            <a:custGeom>
              <a:avLst/>
              <a:gdLst>
                <a:gd name="T0" fmla="*/ 50 w 100"/>
                <a:gd name="T1" fmla="*/ 0 h 99"/>
                <a:gd name="T2" fmla="*/ 0 w 100"/>
                <a:gd name="T3" fmla="*/ 49 h 99"/>
                <a:gd name="T4" fmla="*/ 50 w 100"/>
                <a:gd name="T5" fmla="*/ 99 h 99"/>
                <a:gd name="T6" fmla="*/ 100 w 100"/>
                <a:gd name="T7" fmla="*/ 49 h 99"/>
                <a:gd name="T8" fmla="*/ 50 w 100"/>
                <a:gd name="T9" fmla="*/ 0 h 99"/>
                <a:gd name="T10" fmla="*/ 50 w 100"/>
                <a:gd name="T11" fmla="*/ 95 h 99"/>
                <a:gd name="T12" fmla="*/ 4 w 100"/>
                <a:gd name="T13" fmla="*/ 49 h 99"/>
                <a:gd name="T14" fmla="*/ 50 w 100"/>
                <a:gd name="T15" fmla="*/ 4 h 99"/>
                <a:gd name="T16" fmla="*/ 96 w 100"/>
                <a:gd name="T17" fmla="*/ 49 h 99"/>
                <a:gd name="T18" fmla="*/ 50 w 100"/>
                <a:gd name="T19" fmla="*/ 9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9">
                  <a:moveTo>
                    <a:pt x="50" y="0"/>
                  </a:moveTo>
                  <a:cubicBezTo>
                    <a:pt x="23" y="0"/>
                    <a:pt x="0" y="22"/>
                    <a:pt x="0" y="49"/>
                  </a:cubicBezTo>
                  <a:cubicBezTo>
                    <a:pt x="0" y="77"/>
                    <a:pt x="23" y="99"/>
                    <a:pt x="50" y="99"/>
                  </a:cubicBezTo>
                  <a:cubicBezTo>
                    <a:pt x="77" y="99"/>
                    <a:pt x="100" y="77"/>
                    <a:pt x="100" y="49"/>
                  </a:cubicBezTo>
                  <a:cubicBezTo>
                    <a:pt x="100" y="22"/>
                    <a:pt x="77" y="0"/>
                    <a:pt x="50" y="0"/>
                  </a:cubicBezTo>
                  <a:close/>
                  <a:moveTo>
                    <a:pt x="50" y="95"/>
                  </a:moveTo>
                  <a:cubicBezTo>
                    <a:pt x="25" y="95"/>
                    <a:pt x="4" y="75"/>
                    <a:pt x="4" y="49"/>
                  </a:cubicBezTo>
                  <a:cubicBezTo>
                    <a:pt x="4" y="24"/>
                    <a:pt x="25" y="4"/>
                    <a:pt x="50" y="4"/>
                  </a:cubicBezTo>
                  <a:cubicBezTo>
                    <a:pt x="75" y="4"/>
                    <a:pt x="96" y="24"/>
                    <a:pt x="96" y="49"/>
                  </a:cubicBezTo>
                  <a:cubicBezTo>
                    <a:pt x="96" y="75"/>
                    <a:pt x="75" y="95"/>
                    <a:pt x="50"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6"/>
            <p:cNvSpPr>
              <a:spLocks noEditPoints="1"/>
            </p:cNvSpPr>
            <p:nvPr/>
          </p:nvSpPr>
          <p:spPr bwMode="auto">
            <a:xfrm>
              <a:off x="7747794" y="1183483"/>
              <a:ext cx="301625" cy="309563"/>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51 w 80"/>
                <a:gd name="T11" fmla="*/ 58 h 80"/>
                <a:gd name="T12" fmla="*/ 43 w 80"/>
                <a:gd name="T13" fmla="*/ 61 h 80"/>
                <a:gd name="T14" fmla="*/ 43 w 80"/>
                <a:gd name="T15" fmla="*/ 67 h 80"/>
                <a:gd name="T16" fmla="*/ 37 w 80"/>
                <a:gd name="T17" fmla="*/ 67 h 80"/>
                <a:gd name="T18" fmla="*/ 37 w 80"/>
                <a:gd name="T19" fmla="*/ 61 h 80"/>
                <a:gd name="T20" fmla="*/ 29 w 80"/>
                <a:gd name="T21" fmla="*/ 58 h 80"/>
                <a:gd name="T22" fmla="*/ 25 w 80"/>
                <a:gd name="T23" fmla="*/ 50 h 80"/>
                <a:gd name="T24" fmla="*/ 25 w 80"/>
                <a:gd name="T25" fmla="*/ 48 h 80"/>
                <a:gd name="T26" fmla="*/ 31 w 80"/>
                <a:gd name="T27" fmla="*/ 48 h 80"/>
                <a:gd name="T28" fmla="*/ 32 w 80"/>
                <a:gd name="T29" fmla="*/ 49 h 80"/>
                <a:gd name="T30" fmla="*/ 34 w 80"/>
                <a:gd name="T31" fmla="*/ 55 h 80"/>
                <a:gd name="T32" fmla="*/ 40 w 80"/>
                <a:gd name="T33" fmla="*/ 56 h 80"/>
                <a:gd name="T34" fmla="*/ 46 w 80"/>
                <a:gd name="T35" fmla="*/ 55 h 80"/>
                <a:gd name="T36" fmla="*/ 49 w 80"/>
                <a:gd name="T37" fmla="*/ 49 h 80"/>
                <a:gd name="T38" fmla="*/ 47 w 80"/>
                <a:gd name="T39" fmla="*/ 44 h 80"/>
                <a:gd name="T40" fmla="*/ 39 w 80"/>
                <a:gd name="T41" fmla="*/ 41 h 80"/>
                <a:gd name="T42" fmla="*/ 30 w 80"/>
                <a:gd name="T43" fmla="*/ 37 h 80"/>
                <a:gd name="T44" fmla="*/ 27 w 80"/>
                <a:gd name="T45" fmla="*/ 30 h 80"/>
                <a:gd name="T46" fmla="*/ 31 w 80"/>
                <a:gd name="T47" fmla="*/ 21 h 80"/>
                <a:gd name="T48" fmla="*/ 37 w 80"/>
                <a:gd name="T49" fmla="*/ 19 h 80"/>
                <a:gd name="T50" fmla="*/ 37 w 80"/>
                <a:gd name="T51" fmla="*/ 13 h 80"/>
                <a:gd name="T52" fmla="*/ 43 w 80"/>
                <a:gd name="T53" fmla="*/ 13 h 80"/>
                <a:gd name="T54" fmla="*/ 43 w 80"/>
                <a:gd name="T55" fmla="*/ 18 h 80"/>
                <a:gd name="T56" fmla="*/ 50 w 80"/>
                <a:gd name="T57" fmla="*/ 21 h 80"/>
                <a:gd name="T58" fmla="*/ 54 w 80"/>
                <a:gd name="T59" fmla="*/ 30 h 80"/>
                <a:gd name="T60" fmla="*/ 54 w 80"/>
                <a:gd name="T61" fmla="*/ 31 h 80"/>
                <a:gd name="T62" fmla="*/ 48 w 80"/>
                <a:gd name="T63" fmla="*/ 31 h 80"/>
                <a:gd name="T64" fmla="*/ 48 w 80"/>
                <a:gd name="T65" fmla="*/ 30 h 80"/>
                <a:gd name="T66" fmla="*/ 46 w 80"/>
                <a:gd name="T67" fmla="*/ 25 h 80"/>
                <a:gd name="T68" fmla="*/ 41 w 80"/>
                <a:gd name="T69" fmla="*/ 23 h 80"/>
                <a:gd name="T70" fmla="*/ 35 w 80"/>
                <a:gd name="T71" fmla="*/ 25 h 80"/>
                <a:gd name="T72" fmla="*/ 33 w 80"/>
                <a:gd name="T73" fmla="*/ 30 h 80"/>
                <a:gd name="T74" fmla="*/ 35 w 80"/>
                <a:gd name="T75" fmla="*/ 34 h 80"/>
                <a:gd name="T76" fmla="*/ 41 w 80"/>
                <a:gd name="T77" fmla="*/ 36 h 80"/>
                <a:gd name="T78" fmla="*/ 51 w 80"/>
                <a:gd name="T79" fmla="*/ 41 h 80"/>
                <a:gd name="T80" fmla="*/ 55 w 80"/>
                <a:gd name="T81" fmla="*/ 49 h 80"/>
                <a:gd name="T82" fmla="*/ 51 w 80"/>
                <a:gd name="T83"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51" y="58"/>
                  </a:moveTo>
                  <a:cubicBezTo>
                    <a:pt x="49" y="60"/>
                    <a:pt x="46" y="61"/>
                    <a:pt x="43" y="61"/>
                  </a:cubicBezTo>
                  <a:cubicBezTo>
                    <a:pt x="43" y="67"/>
                    <a:pt x="43" y="67"/>
                    <a:pt x="43" y="67"/>
                  </a:cubicBezTo>
                  <a:cubicBezTo>
                    <a:pt x="37" y="67"/>
                    <a:pt x="37" y="67"/>
                    <a:pt x="37" y="67"/>
                  </a:cubicBezTo>
                  <a:cubicBezTo>
                    <a:pt x="37" y="61"/>
                    <a:pt x="37" y="61"/>
                    <a:pt x="37" y="61"/>
                  </a:cubicBezTo>
                  <a:cubicBezTo>
                    <a:pt x="34" y="61"/>
                    <a:pt x="32" y="60"/>
                    <a:pt x="29" y="58"/>
                  </a:cubicBezTo>
                  <a:cubicBezTo>
                    <a:pt x="27" y="56"/>
                    <a:pt x="25" y="53"/>
                    <a:pt x="25" y="50"/>
                  </a:cubicBezTo>
                  <a:cubicBezTo>
                    <a:pt x="25" y="48"/>
                    <a:pt x="25" y="48"/>
                    <a:pt x="25" y="48"/>
                  </a:cubicBezTo>
                  <a:cubicBezTo>
                    <a:pt x="31" y="48"/>
                    <a:pt x="31" y="48"/>
                    <a:pt x="31" y="48"/>
                  </a:cubicBezTo>
                  <a:cubicBezTo>
                    <a:pt x="32" y="49"/>
                    <a:pt x="32" y="49"/>
                    <a:pt x="32" y="49"/>
                  </a:cubicBezTo>
                  <a:cubicBezTo>
                    <a:pt x="32" y="51"/>
                    <a:pt x="32" y="53"/>
                    <a:pt x="34" y="55"/>
                  </a:cubicBezTo>
                  <a:cubicBezTo>
                    <a:pt x="35" y="56"/>
                    <a:pt x="37" y="56"/>
                    <a:pt x="40" y="56"/>
                  </a:cubicBezTo>
                  <a:cubicBezTo>
                    <a:pt x="43" y="56"/>
                    <a:pt x="45" y="56"/>
                    <a:pt x="46" y="55"/>
                  </a:cubicBezTo>
                  <a:cubicBezTo>
                    <a:pt x="48" y="53"/>
                    <a:pt x="49" y="51"/>
                    <a:pt x="49" y="49"/>
                  </a:cubicBezTo>
                  <a:cubicBezTo>
                    <a:pt x="49" y="47"/>
                    <a:pt x="48" y="46"/>
                    <a:pt x="47" y="44"/>
                  </a:cubicBezTo>
                  <a:cubicBezTo>
                    <a:pt x="45" y="43"/>
                    <a:pt x="42" y="42"/>
                    <a:pt x="39" y="41"/>
                  </a:cubicBezTo>
                  <a:cubicBezTo>
                    <a:pt x="35" y="40"/>
                    <a:pt x="32" y="39"/>
                    <a:pt x="30" y="37"/>
                  </a:cubicBezTo>
                  <a:cubicBezTo>
                    <a:pt x="28" y="35"/>
                    <a:pt x="27" y="33"/>
                    <a:pt x="27" y="30"/>
                  </a:cubicBezTo>
                  <a:cubicBezTo>
                    <a:pt x="27" y="26"/>
                    <a:pt x="28" y="24"/>
                    <a:pt x="31" y="21"/>
                  </a:cubicBezTo>
                  <a:cubicBezTo>
                    <a:pt x="32" y="20"/>
                    <a:pt x="35" y="19"/>
                    <a:pt x="37" y="19"/>
                  </a:cubicBezTo>
                  <a:cubicBezTo>
                    <a:pt x="37" y="13"/>
                    <a:pt x="37" y="13"/>
                    <a:pt x="37" y="13"/>
                  </a:cubicBezTo>
                  <a:cubicBezTo>
                    <a:pt x="43" y="13"/>
                    <a:pt x="43" y="13"/>
                    <a:pt x="43" y="13"/>
                  </a:cubicBezTo>
                  <a:cubicBezTo>
                    <a:pt x="43" y="18"/>
                    <a:pt x="43" y="18"/>
                    <a:pt x="43" y="18"/>
                  </a:cubicBezTo>
                  <a:cubicBezTo>
                    <a:pt x="46" y="19"/>
                    <a:pt x="48" y="20"/>
                    <a:pt x="50" y="21"/>
                  </a:cubicBezTo>
                  <a:cubicBezTo>
                    <a:pt x="53" y="24"/>
                    <a:pt x="54" y="26"/>
                    <a:pt x="54" y="30"/>
                  </a:cubicBezTo>
                  <a:cubicBezTo>
                    <a:pt x="54" y="31"/>
                    <a:pt x="54" y="31"/>
                    <a:pt x="54" y="31"/>
                  </a:cubicBezTo>
                  <a:cubicBezTo>
                    <a:pt x="48" y="31"/>
                    <a:pt x="48" y="31"/>
                    <a:pt x="48" y="31"/>
                  </a:cubicBezTo>
                  <a:cubicBezTo>
                    <a:pt x="48" y="30"/>
                    <a:pt x="48" y="30"/>
                    <a:pt x="48" y="30"/>
                  </a:cubicBezTo>
                  <a:cubicBezTo>
                    <a:pt x="48" y="28"/>
                    <a:pt x="47" y="26"/>
                    <a:pt x="46" y="25"/>
                  </a:cubicBezTo>
                  <a:cubicBezTo>
                    <a:pt x="45" y="24"/>
                    <a:pt x="43" y="23"/>
                    <a:pt x="41" y="23"/>
                  </a:cubicBezTo>
                  <a:cubicBezTo>
                    <a:pt x="38" y="23"/>
                    <a:pt x="36" y="24"/>
                    <a:pt x="35" y="25"/>
                  </a:cubicBezTo>
                  <a:cubicBezTo>
                    <a:pt x="34" y="26"/>
                    <a:pt x="33" y="28"/>
                    <a:pt x="33" y="30"/>
                  </a:cubicBezTo>
                  <a:cubicBezTo>
                    <a:pt x="33" y="31"/>
                    <a:pt x="34" y="33"/>
                    <a:pt x="35" y="34"/>
                  </a:cubicBezTo>
                  <a:cubicBezTo>
                    <a:pt x="36" y="35"/>
                    <a:pt x="38" y="36"/>
                    <a:pt x="41" y="36"/>
                  </a:cubicBezTo>
                  <a:cubicBezTo>
                    <a:pt x="46" y="37"/>
                    <a:pt x="49" y="39"/>
                    <a:pt x="51" y="41"/>
                  </a:cubicBezTo>
                  <a:cubicBezTo>
                    <a:pt x="54" y="43"/>
                    <a:pt x="55" y="46"/>
                    <a:pt x="55" y="49"/>
                  </a:cubicBezTo>
                  <a:cubicBezTo>
                    <a:pt x="55" y="53"/>
                    <a:pt x="53" y="56"/>
                    <a:pt x="5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4" name="组合 13"/>
          <p:cNvGrpSpPr/>
          <p:nvPr/>
        </p:nvGrpSpPr>
        <p:grpSpPr>
          <a:xfrm>
            <a:off x="6455453" y="3755589"/>
            <a:ext cx="612000" cy="612000"/>
            <a:chOff x="9167813" y="1152526"/>
            <a:chExt cx="373062" cy="382588"/>
          </a:xfrm>
          <a:solidFill>
            <a:srgbClr val="CCCC33"/>
          </a:solidFill>
        </p:grpSpPr>
        <p:sp>
          <p:nvSpPr>
            <p:cNvPr id="9" name="Freeform 8"/>
            <p:cNvSpPr>
              <a:spLocks noEditPoints="1"/>
            </p:cNvSpPr>
            <p:nvPr/>
          </p:nvSpPr>
          <p:spPr bwMode="auto">
            <a:xfrm>
              <a:off x="9167813" y="1152526"/>
              <a:ext cx="373062" cy="382588"/>
            </a:xfrm>
            <a:custGeom>
              <a:avLst/>
              <a:gdLst>
                <a:gd name="T0" fmla="*/ 49 w 99"/>
                <a:gd name="T1" fmla="*/ 0 h 99"/>
                <a:gd name="T2" fmla="*/ 0 w 99"/>
                <a:gd name="T3" fmla="*/ 49 h 99"/>
                <a:gd name="T4" fmla="*/ 49 w 99"/>
                <a:gd name="T5" fmla="*/ 99 h 99"/>
                <a:gd name="T6" fmla="*/ 99 w 99"/>
                <a:gd name="T7" fmla="*/ 49 h 99"/>
                <a:gd name="T8" fmla="*/ 49 w 99"/>
                <a:gd name="T9" fmla="*/ 0 h 99"/>
                <a:gd name="T10" fmla="*/ 49 w 99"/>
                <a:gd name="T11" fmla="*/ 95 h 99"/>
                <a:gd name="T12" fmla="*/ 4 w 99"/>
                <a:gd name="T13" fmla="*/ 49 h 99"/>
                <a:gd name="T14" fmla="*/ 49 w 99"/>
                <a:gd name="T15" fmla="*/ 4 h 99"/>
                <a:gd name="T16" fmla="*/ 95 w 99"/>
                <a:gd name="T17" fmla="*/ 49 h 99"/>
                <a:gd name="T18" fmla="*/ 49 w 99"/>
                <a:gd name="T19" fmla="*/ 9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99">
                  <a:moveTo>
                    <a:pt x="49" y="0"/>
                  </a:moveTo>
                  <a:cubicBezTo>
                    <a:pt x="22" y="0"/>
                    <a:pt x="0" y="22"/>
                    <a:pt x="0" y="49"/>
                  </a:cubicBezTo>
                  <a:cubicBezTo>
                    <a:pt x="0" y="77"/>
                    <a:pt x="22" y="99"/>
                    <a:pt x="49" y="99"/>
                  </a:cubicBezTo>
                  <a:cubicBezTo>
                    <a:pt x="77" y="99"/>
                    <a:pt x="99" y="77"/>
                    <a:pt x="99" y="49"/>
                  </a:cubicBezTo>
                  <a:cubicBezTo>
                    <a:pt x="99" y="22"/>
                    <a:pt x="77" y="0"/>
                    <a:pt x="49" y="0"/>
                  </a:cubicBezTo>
                  <a:close/>
                  <a:moveTo>
                    <a:pt x="49" y="95"/>
                  </a:moveTo>
                  <a:cubicBezTo>
                    <a:pt x="24" y="95"/>
                    <a:pt x="4" y="75"/>
                    <a:pt x="4" y="49"/>
                  </a:cubicBezTo>
                  <a:cubicBezTo>
                    <a:pt x="4" y="24"/>
                    <a:pt x="24" y="4"/>
                    <a:pt x="49" y="4"/>
                  </a:cubicBezTo>
                  <a:cubicBezTo>
                    <a:pt x="74" y="4"/>
                    <a:pt x="95" y="24"/>
                    <a:pt x="95" y="49"/>
                  </a:cubicBezTo>
                  <a:cubicBezTo>
                    <a:pt x="95" y="75"/>
                    <a:pt x="74" y="95"/>
                    <a:pt x="49"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a:spLocks noEditPoints="1"/>
            </p:cNvSpPr>
            <p:nvPr/>
          </p:nvSpPr>
          <p:spPr bwMode="auto">
            <a:xfrm>
              <a:off x="9202925" y="1187451"/>
              <a:ext cx="302839" cy="309563"/>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55 w 80"/>
                <a:gd name="T11" fmla="*/ 61 h 80"/>
                <a:gd name="T12" fmla="*/ 25 w 80"/>
                <a:gd name="T13" fmla="*/ 61 h 80"/>
                <a:gd name="T14" fmla="*/ 25 w 80"/>
                <a:gd name="T15" fmla="*/ 57 h 80"/>
                <a:gd name="T16" fmla="*/ 26 w 80"/>
                <a:gd name="T17" fmla="*/ 57 h 80"/>
                <a:gd name="T18" fmla="*/ 33 w 80"/>
                <a:gd name="T19" fmla="*/ 46 h 80"/>
                <a:gd name="T20" fmla="*/ 33 w 80"/>
                <a:gd name="T21" fmla="*/ 41 h 80"/>
                <a:gd name="T22" fmla="*/ 26 w 80"/>
                <a:gd name="T23" fmla="*/ 41 h 80"/>
                <a:gd name="T24" fmla="*/ 26 w 80"/>
                <a:gd name="T25" fmla="*/ 36 h 80"/>
                <a:gd name="T26" fmla="*/ 32 w 80"/>
                <a:gd name="T27" fmla="*/ 36 h 80"/>
                <a:gd name="T28" fmla="*/ 31 w 80"/>
                <a:gd name="T29" fmla="*/ 29 h 80"/>
                <a:gd name="T30" fmla="*/ 45 w 80"/>
                <a:gd name="T31" fmla="*/ 15 h 80"/>
                <a:gd name="T32" fmla="*/ 53 w 80"/>
                <a:gd name="T33" fmla="*/ 17 h 80"/>
                <a:gd name="T34" fmla="*/ 53 w 80"/>
                <a:gd name="T35" fmla="*/ 17 h 80"/>
                <a:gd name="T36" fmla="*/ 53 w 80"/>
                <a:gd name="T37" fmla="*/ 24 h 80"/>
                <a:gd name="T38" fmla="*/ 52 w 80"/>
                <a:gd name="T39" fmla="*/ 24 h 80"/>
                <a:gd name="T40" fmla="*/ 45 w 80"/>
                <a:gd name="T41" fmla="*/ 21 h 80"/>
                <a:gd name="T42" fmla="*/ 38 w 80"/>
                <a:gd name="T43" fmla="*/ 29 h 80"/>
                <a:gd name="T44" fmla="*/ 39 w 80"/>
                <a:gd name="T45" fmla="*/ 36 h 80"/>
                <a:gd name="T46" fmla="*/ 49 w 80"/>
                <a:gd name="T47" fmla="*/ 36 h 80"/>
                <a:gd name="T48" fmla="*/ 49 w 80"/>
                <a:gd name="T49" fmla="*/ 41 h 80"/>
                <a:gd name="T50" fmla="*/ 40 w 80"/>
                <a:gd name="T51" fmla="*/ 41 h 80"/>
                <a:gd name="T52" fmla="*/ 39 w 80"/>
                <a:gd name="T53" fmla="*/ 49 h 80"/>
                <a:gd name="T54" fmla="*/ 35 w 80"/>
                <a:gd name="T55" fmla="*/ 55 h 80"/>
                <a:gd name="T56" fmla="*/ 55 w 80"/>
                <a:gd name="T57" fmla="*/ 55 h 80"/>
                <a:gd name="T58" fmla="*/ 55 w 80"/>
                <a:gd name="T59" fmla="*/ 6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55" y="61"/>
                  </a:moveTo>
                  <a:cubicBezTo>
                    <a:pt x="25" y="61"/>
                    <a:pt x="25" y="61"/>
                    <a:pt x="25" y="61"/>
                  </a:cubicBezTo>
                  <a:cubicBezTo>
                    <a:pt x="25" y="57"/>
                    <a:pt x="25" y="57"/>
                    <a:pt x="25" y="57"/>
                  </a:cubicBezTo>
                  <a:cubicBezTo>
                    <a:pt x="26" y="57"/>
                    <a:pt x="26" y="57"/>
                    <a:pt x="26" y="57"/>
                  </a:cubicBezTo>
                  <a:cubicBezTo>
                    <a:pt x="30" y="55"/>
                    <a:pt x="33" y="50"/>
                    <a:pt x="33" y="46"/>
                  </a:cubicBezTo>
                  <a:cubicBezTo>
                    <a:pt x="33" y="44"/>
                    <a:pt x="33" y="43"/>
                    <a:pt x="33" y="41"/>
                  </a:cubicBezTo>
                  <a:cubicBezTo>
                    <a:pt x="26" y="41"/>
                    <a:pt x="26" y="41"/>
                    <a:pt x="26" y="41"/>
                  </a:cubicBezTo>
                  <a:cubicBezTo>
                    <a:pt x="26" y="36"/>
                    <a:pt x="26" y="36"/>
                    <a:pt x="26" y="36"/>
                  </a:cubicBezTo>
                  <a:cubicBezTo>
                    <a:pt x="32" y="36"/>
                    <a:pt x="32" y="36"/>
                    <a:pt x="32" y="36"/>
                  </a:cubicBezTo>
                  <a:cubicBezTo>
                    <a:pt x="32" y="34"/>
                    <a:pt x="31" y="31"/>
                    <a:pt x="31" y="29"/>
                  </a:cubicBezTo>
                  <a:cubicBezTo>
                    <a:pt x="31" y="21"/>
                    <a:pt x="37" y="15"/>
                    <a:pt x="45" y="15"/>
                  </a:cubicBezTo>
                  <a:cubicBezTo>
                    <a:pt x="50" y="15"/>
                    <a:pt x="52" y="16"/>
                    <a:pt x="53" y="17"/>
                  </a:cubicBezTo>
                  <a:cubicBezTo>
                    <a:pt x="53" y="17"/>
                    <a:pt x="53" y="17"/>
                    <a:pt x="53" y="17"/>
                  </a:cubicBezTo>
                  <a:cubicBezTo>
                    <a:pt x="53" y="24"/>
                    <a:pt x="53" y="24"/>
                    <a:pt x="53" y="24"/>
                  </a:cubicBezTo>
                  <a:cubicBezTo>
                    <a:pt x="52" y="24"/>
                    <a:pt x="52" y="24"/>
                    <a:pt x="52" y="24"/>
                  </a:cubicBezTo>
                  <a:cubicBezTo>
                    <a:pt x="51" y="23"/>
                    <a:pt x="48" y="21"/>
                    <a:pt x="45" y="21"/>
                  </a:cubicBezTo>
                  <a:cubicBezTo>
                    <a:pt x="40" y="21"/>
                    <a:pt x="38" y="26"/>
                    <a:pt x="38" y="29"/>
                  </a:cubicBezTo>
                  <a:cubicBezTo>
                    <a:pt x="38" y="32"/>
                    <a:pt x="39" y="34"/>
                    <a:pt x="39" y="36"/>
                  </a:cubicBezTo>
                  <a:cubicBezTo>
                    <a:pt x="49" y="36"/>
                    <a:pt x="49" y="36"/>
                    <a:pt x="49" y="36"/>
                  </a:cubicBezTo>
                  <a:cubicBezTo>
                    <a:pt x="49" y="41"/>
                    <a:pt x="49" y="41"/>
                    <a:pt x="49" y="41"/>
                  </a:cubicBezTo>
                  <a:cubicBezTo>
                    <a:pt x="40" y="41"/>
                    <a:pt x="40" y="41"/>
                    <a:pt x="40" y="41"/>
                  </a:cubicBezTo>
                  <a:cubicBezTo>
                    <a:pt x="40" y="44"/>
                    <a:pt x="40" y="46"/>
                    <a:pt x="39" y="49"/>
                  </a:cubicBezTo>
                  <a:cubicBezTo>
                    <a:pt x="39" y="51"/>
                    <a:pt x="37" y="53"/>
                    <a:pt x="35" y="55"/>
                  </a:cubicBezTo>
                  <a:cubicBezTo>
                    <a:pt x="55" y="55"/>
                    <a:pt x="55" y="55"/>
                    <a:pt x="55" y="55"/>
                  </a:cubicBezTo>
                  <a:lnTo>
                    <a:pt x="55"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5" name="组合 14"/>
          <p:cNvGrpSpPr/>
          <p:nvPr/>
        </p:nvGrpSpPr>
        <p:grpSpPr>
          <a:xfrm>
            <a:off x="6450511" y="5177781"/>
            <a:ext cx="612000" cy="612000"/>
            <a:chOff x="9867900" y="1152526"/>
            <a:chExt cx="377825" cy="382588"/>
          </a:xfrm>
          <a:solidFill>
            <a:srgbClr val="CCCC33"/>
          </a:solidFill>
        </p:grpSpPr>
        <p:sp>
          <p:nvSpPr>
            <p:cNvPr id="11" name="Freeform 10"/>
            <p:cNvSpPr>
              <a:spLocks noEditPoints="1"/>
            </p:cNvSpPr>
            <p:nvPr/>
          </p:nvSpPr>
          <p:spPr bwMode="auto">
            <a:xfrm>
              <a:off x="9867900" y="1152526"/>
              <a:ext cx="377825" cy="382588"/>
            </a:xfrm>
            <a:custGeom>
              <a:avLst/>
              <a:gdLst>
                <a:gd name="T0" fmla="*/ 50 w 100"/>
                <a:gd name="T1" fmla="*/ 0 h 99"/>
                <a:gd name="T2" fmla="*/ 0 w 100"/>
                <a:gd name="T3" fmla="*/ 49 h 99"/>
                <a:gd name="T4" fmla="*/ 50 w 100"/>
                <a:gd name="T5" fmla="*/ 99 h 99"/>
                <a:gd name="T6" fmla="*/ 100 w 100"/>
                <a:gd name="T7" fmla="*/ 49 h 99"/>
                <a:gd name="T8" fmla="*/ 50 w 100"/>
                <a:gd name="T9" fmla="*/ 0 h 99"/>
                <a:gd name="T10" fmla="*/ 50 w 100"/>
                <a:gd name="T11" fmla="*/ 95 h 99"/>
                <a:gd name="T12" fmla="*/ 4 w 100"/>
                <a:gd name="T13" fmla="*/ 49 h 99"/>
                <a:gd name="T14" fmla="*/ 50 w 100"/>
                <a:gd name="T15" fmla="*/ 4 h 99"/>
                <a:gd name="T16" fmla="*/ 96 w 100"/>
                <a:gd name="T17" fmla="*/ 49 h 99"/>
                <a:gd name="T18" fmla="*/ 50 w 100"/>
                <a:gd name="T19" fmla="*/ 9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9">
                  <a:moveTo>
                    <a:pt x="50" y="0"/>
                  </a:moveTo>
                  <a:cubicBezTo>
                    <a:pt x="23" y="0"/>
                    <a:pt x="0" y="22"/>
                    <a:pt x="0" y="49"/>
                  </a:cubicBezTo>
                  <a:cubicBezTo>
                    <a:pt x="0" y="77"/>
                    <a:pt x="23" y="99"/>
                    <a:pt x="50" y="99"/>
                  </a:cubicBezTo>
                  <a:cubicBezTo>
                    <a:pt x="77" y="99"/>
                    <a:pt x="100" y="77"/>
                    <a:pt x="100" y="49"/>
                  </a:cubicBezTo>
                  <a:cubicBezTo>
                    <a:pt x="100" y="22"/>
                    <a:pt x="77" y="0"/>
                    <a:pt x="50" y="0"/>
                  </a:cubicBezTo>
                  <a:close/>
                  <a:moveTo>
                    <a:pt x="50" y="95"/>
                  </a:moveTo>
                  <a:cubicBezTo>
                    <a:pt x="25" y="95"/>
                    <a:pt x="4" y="75"/>
                    <a:pt x="4" y="49"/>
                  </a:cubicBezTo>
                  <a:cubicBezTo>
                    <a:pt x="4" y="24"/>
                    <a:pt x="25" y="4"/>
                    <a:pt x="50" y="4"/>
                  </a:cubicBezTo>
                  <a:cubicBezTo>
                    <a:pt x="75" y="4"/>
                    <a:pt x="96" y="24"/>
                    <a:pt x="96" y="49"/>
                  </a:cubicBezTo>
                  <a:cubicBezTo>
                    <a:pt x="96" y="75"/>
                    <a:pt x="75" y="95"/>
                    <a:pt x="50"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a:spLocks noEditPoints="1"/>
            </p:cNvSpPr>
            <p:nvPr/>
          </p:nvSpPr>
          <p:spPr bwMode="auto">
            <a:xfrm rot="21540000">
              <a:off x="9903460" y="1191721"/>
              <a:ext cx="306705" cy="309563"/>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55 w 80"/>
                <a:gd name="T11" fmla="*/ 40 h 80"/>
                <a:gd name="T12" fmla="*/ 55 w 80"/>
                <a:gd name="T13" fmla="*/ 46 h 80"/>
                <a:gd name="T14" fmla="*/ 43 w 80"/>
                <a:gd name="T15" fmla="*/ 46 h 80"/>
                <a:gd name="T16" fmla="*/ 43 w 80"/>
                <a:gd name="T17" fmla="*/ 49 h 80"/>
                <a:gd name="T18" fmla="*/ 55 w 80"/>
                <a:gd name="T19" fmla="*/ 49 h 80"/>
                <a:gd name="T20" fmla="*/ 55 w 80"/>
                <a:gd name="T21" fmla="*/ 55 h 80"/>
                <a:gd name="T22" fmla="*/ 43 w 80"/>
                <a:gd name="T23" fmla="*/ 55 h 80"/>
                <a:gd name="T24" fmla="*/ 43 w 80"/>
                <a:gd name="T25" fmla="*/ 64 h 80"/>
                <a:gd name="T26" fmla="*/ 37 w 80"/>
                <a:gd name="T27" fmla="*/ 64 h 80"/>
                <a:gd name="T28" fmla="*/ 37 w 80"/>
                <a:gd name="T29" fmla="*/ 55 h 80"/>
                <a:gd name="T30" fmla="*/ 25 w 80"/>
                <a:gd name="T31" fmla="*/ 55 h 80"/>
                <a:gd name="T32" fmla="*/ 25 w 80"/>
                <a:gd name="T33" fmla="*/ 49 h 80"/>
                <a:gd name="T34" fmla="*/ 37 w 80"/>
                <a:gd name="T35" fmla="*/ 49 h 80"/>
                <a:gd name="T36" fmla="*/ 37 w 80"/>
                <a:gd name="T37" fmla="*/ 46 h 80"/>
                <a:gd name="T38" fmla="*/ 25 w 80"/>
                <a:gd name="T39" fmla="*/ 46 h 80"/>
                <a:gd name="T40" fmla="*/ 25 w 80"/>
                <a:gd name="T41" fmla="*/ 40 h 80"/>
                <a:gd name="T42" fmla="*/ 34 w 80"/>
                <a:gd name="T43" fmla="*/ 40 h 80"/>
                <a:gd name="T44" fmla="*/ 23 w 80"/>
                <a:gd name="T45" fmla="*/ 19 h 80"/>
                <a:gd name="T46" fmla="*/ 30 w 80"/>
                <a:gd name="T47" fmla="*/ 19 h 80"/>
                <a:gd name="T48" fmla="*/ 38 w 80"/>
                <a:gd name="T49" fmla="*/ 35 h 80"/>
                <a:gd name="T50" fmla="*/ 40 w 80"/>
                <a:gd name="T51" fmla="*/ 38 h 80"/>
                <a:gd name="T52" fmla="*/ 42 w 80"/>
                <a:gd name="T53" fmla="*/ 34 h 80"/>
                <a:gd name="T54" fmla="*/ 50 w 80"/>
                <a:gd name="T55" fmla="*/ 19 h 80"/>
                <a:gd name="T56" fmla="*/ 57 w 80"/>
                <a:gd name="T57" fmla="*/ 19 h 80"/>
                <a:gd name="T58" fmla="*/ 46 w 80"/>
                <a:gd name="T59" fmla="*/ 40 h 80"/>
                <a:gd name="T60" fmla="*/ 55 w 80"/>
                <a:gd name="T61"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55" y="40"/>
                  </a:moveTo>
                  <a:cubicBezTo>
                    <a:pt x="55" y="46"/>
                    <a:pt x="55" y="46"/>
                    <a:pt x="55" y="46"/>
                  </a:cubicBezTo>
                  <a:cubicBezTo>
                    <a:pt x="43" y="46"/>
                    <a:pt x="43" y="46"/>
                    <a:pt x="43" y="46"/>
                  </a:cubicBezTo>
                  <a:cubicBezTo>
                    <a:pt x="43" y="49"/>
                    <a:pt x="43" y="49"/>
                    <a:pt x="43" y="49"/>
                  </a:cubicBezTo>
                  <a:cubicBezTo>
                    <a:pt x="55" y="49"/>
                    <a:pt x="55" y="49"/>
                    <a:pt x="55" y="49"/>
                  </a:cubicBezTo>
                  <a:cubicBezTo>
                    <a:pt x="55" y="55"/>
                    <a:pt x="55" y="55"/>
                    <a:pt x="55" y="55"/>
                  </a:cubicBezTo>
                  <a:cubicBezTo>
                    <a:pt x="43" y="55"/>
                    <a:pt x="43" y="55"/>
                    <a:pt x="43" y="55"/>
                  </a:cubicBezTo>
                  <a:cubicBezTo>
                    <a:pt x="43" y="64"/>
                    <a:pt x="43" y="64"/>
                    <a:pt x="43" y="64"/>
                  </a:cubicBezTo>
                  <a:cubicBezTo>
                    <a:pt x="37" y="64"/>
                    <a:pt x="37" y="64"/>
                    <a:pt x="37" y="64"/>
                  </a:cubicBezTo>
                  <a:cubicBezTo>
                    <a:pt x="37" y="55"/>
                    <a:pt x="37" y="55"/>
                    <a:pt x="37" y="55"/>
                  </a:cubicBezTo>
                  <a:cubicBezTo>
                    <a:pt x="25" y="55"/>
                    <a:pt x="25" y="55"/>
                    <a:pt x="25" y="55"/>
                  </a:cubicBezTo>
                  <a:cubicBezTo>
                    <a:pt x="25" y="49"/>
                    <a:pt x="25" y="49"/>
                    <a:pt x="25" y="49"/>
                  </a:cubicBezTo>
                  <a:cubicBezTo>
                    <a:pt x="37" y="49"/>
                    <a:pt x="37" y="49"/>
                    <a:pt x="37" y="49"/>
                  </a:cubicBezTo>
                  <a:cubicBezTo>
                    <a:pt x="37" y="46"/>
                    <a:pt x="37" y="46"/>
                    <a:pt x="37" y="46"/>
                  </a:cubicBezTo>
                  <a:cubicBezTo>
                    <a:pt x="25" y="46"/>
                    <a:pt x="25" y="46"/>
                    <a:pt x="25" y="46"/>
                  </a:cubicBezTo>
                  <a:cubicBezTo>
                    <a:pt x="25" y="40"/>
                    <a:pt x="25" y="40"/>
                    <a:pt x="25" y="40"/>
                  </a:cubicBezTo>
                  <a:cubicBezTo>
                    <a:pt x="34" y="40"/>
                    <a:pt x="34" y="40"/>
                    <a:pt x="34" y="40"/>
                  </a:cubicBezTo>
                  <a:cubicBezTo>
                    <a:pt x="23" y="19"/>
                    <a:pt x="23" y="19"/>
                    <a:pt x="23" y="19"/>
                  </a:cubicBezTo>
                  <a:cubicBezTo>
                    <a:pt x="30" y="19"/>
                    <a:pt x="30" y="19"/>
                    <a:pt x="30" y="19"/>
                  </a:cubicBezTo>
                  <a:cubicBezTo>
                    <a:pt x="38" y="35"/>
                    <a:pt x="38" y="35"/>
                    <a:pt x="38" y="35"/>
                  </a:cubicBezTo>
                  <a:cubicBezTo>
                    <a:pt x="39" y="36"/>
                    <a:pt x="39" y="37"/>
                    <a:pt x="40" y="38"/>
                  </a:cubicBezTo>
                  <a:cubicBezTo>
                    <a:pt x="40" y="37"/>
                    <a:pt x="41" y="36"/>
                    <a:pt x="42" y="34"/>
                  </a:cubicBezTo>
                  <a:cubicBezTo>
                    <a:pt x="50" y="19"/>
                    <a:pt x="50" y="19"/>
                    <a:pt x="50" y="19"/>
                  </a:cubicBezTo>
                  <a:cubicBezTo>
                    <a:pt x="57" y="19"/>
                    <a:pt x="57" y="19"/>
                    <a:pt x="57" y="19"/>
                  </a:cubicBezTo>
                  <a:cubicBezTo>
                    <a:pt x="46" y="40"/>
                    <a:pt x="46" y="40"/>
                    <a:pt x="46" y="40"/>
                  </a:cubicBezTo>
                  <a:lnTo>
                    <a:pt x="55"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p:cTn id="7" dur="500" fill="hold"/>
                                        <p:tgtEl>
                                          <p:spTgt spid="75"/>
                                        </p:tgtEl>
                                        <p:attrNameLst>
                                          <p:attrName>ppt_w</p:attrName>
                                        </p:attrNameLst>
                                      </p:cBhvr>
                                      <p:tavLst>
                                        <p:tav tm="0">
                                          <p:val>
                                            <p:fltVal val="0"/>
                                          </p:val>
                                        </p:tav>
                                        <p:tav tm="100000">
                                          <p:val>
                                            <p:strVal val="#ppt_w"/>
                                          </p:val>
                                        </p:tav>
                                      </p:tavLst>
                                    </p:anim>
                                    <p:anim calcmode="lin" valueType="num">
                                      <p:cBhvr>
                                        <p:cTn id="8" dur="500" fill="hold"/>
                                        <p:tgtEl>
                                          <p:spTgt spid="75"/>
                                        </p:tgtEl>
                                        <p:attrNameLst>
                                          <p:attrName>ppt_h</p:attrName>
                                        </p:attrNameLst>
                                      </p:cBhvr>
                                      <p:tavLst>
                                        <p:tav tm="0">
                                          <p:val>
                                            <p:fltVal val="0"/>
                                          </p:val>
                                        </p:tav>
                                        <p:tav tm="100000">
                                          <p:val>
                                            <p:strVal val="#ppt_h"/>
                                          </p:val>
                                        </p:tav>
                                      </p:tavLst>
                                    </p:anim>
                                    <p:anim calcmode="lin" valueType="num">
                                      <p:cBhvr>
                                        <p:cTn id="9" dur="500" fill="hold"/>
                                        <p:tgtEl>
                                          <p:spTgt spid="75"/>
                                        </p:tgtEl>
                                        <p:attrNameLst>
                                          <p:attrName>style.rotation</p:attrName>
                                        </p:attrNameLst>
                                      </p:cBhvr>
                                      <p:tavLst>
                                        <p:tav tm="0">
                                          <p:val>
                                            <p:fltVal val="360"/>
                                          </p:val>
                                        </p:tav>
                                        <p:tav tm="100000">
                                          <p:val>
                                            <p:fltVal val="0"/>
                                          </p:val>
                                        </p:tav>
                                      </p:tavLst>
                                    </p:anim>
                                    <p:animEffect transition="in" filter="fade">
                                      <p:cBhvr>
                                        <p:cTn id="10" dur="500"/>
                                        <p:tgtEl>
                                          <p:spTgt spid="75"/>
                                        </p:tgtEl>
                                      </p:cBhvr>
                                    </p:animEffect>
                                  </p:childTnLst>
                                </p:cTn>
                              </p:par>
                            </p:childTnLst>
                          </p:cTn>
                        </p:par>
                        <p:par>
                          <p:cTn id="11" fill="hold">
                            <p:stCondLst>
                              <p:cond delay="500"/>
                            </p:stCondLst>
                            <p:childTnLst>
                              <p:par>
                                <p:cTn id="12" presetID="23" presetClass="entr" presetSubtype="16"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 calcmode="lin" valueType="num">
                                      <p:cBhvr>
                                        <p:cTn id="14" dur="500" fill="hold"/>
                                        <p:tgtEl>
                                          <p:spTgt spid="42"/>
                                        </p:tgtEl>
                                        <p:attrNameLst>
                                          <p:attrName>ppt_w</p:attrName>
                                        </p:attrNameLst>
                                      </p:cBhvr>
                                      <p:tavLst>
                                        <p:tav tm="0">
                                          <p:val>
                                            <p:fltVal val="0"/>
                                          </p:val>
                                        </p:tav>
                                        <p:tav tm="100000">
                                          <p:val>
                                            <p:strVal val="#ppt_w"/>
                                          </p:val>
                                        </p:tav>
                                      </p:tavLst>
                                    </p:anim>
                                    <p:anim calcmode="lin" valueType="num">
                                      <p:cBhvr>
                                        <p:cTn id="15" dur="500" fill="hold"/>
                                        <p:tgtEl>
                                          <p:spTgt spid="42"/>
                                        </p:tgtEl>
                                        <p:attrNameLst>
                                          <p:attrName>ppt_h</p:attrName>
                                        </p:attrNameLst>
                                      </p:cBhvr>
                                      <p:tavLst>
                                        <p:tav tm="0">
                                          <p:val>
                                            <p:fltVal val="0"/>
                                          </p:val>
                                        </p:tav>
                                        <p:tav tm="100000">
                                          <p:val>
                                            <p:strVal val="#ppt_h"/>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500"/>
                                        <p:tgtEl>
                                          <p:spTgt spid="45"/>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childTnLst>
                          </p:cTn>
                        </p:par>
                        <p:par>
                          <p:cTn id="33" fill="hold">
                            <p:stCondLst>
                              <p:cond delay="3000"/>
                            </p:stCondLst>
                            <p:childTnLst>
                              <p:par>
                                <p:cTn id="34" presetID="22" presetClass="entr" presetSubtype="8"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wipe(left)">
                                      <p:cBhvr>
                                        <p:cTn id="36" dur="500"/>
                                        <p:tgtEl>
                                          <p:spTgt spid="46"/>
                                        </p:tgtEl>
                                      </p:cBhvr>
                                    </p:animEffect>
                                  </p:childTnLst>
                                </p:cTn>
                              </p:par>
                              <p:par>
                                <p:cTn id="37" presetID="22" presetClass="entr" presetSubtype="8" fill="hold" nodeType="with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49"/>
                                        </p:tgtEl>
                                        <p:attrNameLst>
                                          <p:attrName>style.visibility</p:attrName>
                                        </p:attrNameLst>
                                      </p:cBhvr>
                                      <p:to>
                                        <p:strVal val="visible"/>
                                      </p:to>
                                    </p:set>
                                    <p:animEffect transition="in" filter="fade">
                                      <p:cBhvr>
                                        <p:cTn id="46" dur="500"/>
                                        <p:tgtEl>
                                          <p:spTgt spid="4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1"/>
                                        </p:tgtEl>
                                        <p:attrNameLst>
                                          <p:attrName>style.visibility</p:attrName>
                                        </p:attrNameLst>
                                      </p:cBhvr>
                                      <p:to>
                                        <p:strVal val="visible"/>
                                      </p:to>
                                    </p:set>
                                    <p:animEffect transition="in" filter="fade">
                                      <p:cBhvr>
                                        <p:cTn id="49" dur="500"/>
                                        <p:tgtEl>
                                          <p:spTgt spid="5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fade">
                                      <p:cBhvr>
                                        <p:cTn id="52" dur="500"/>
                                        <p:tgtEl>
                                          <p:spTgt spid="52"/>
                                        </p:tgtEl>
                                      </p:cBhvr>
                                    </p:animEffect>
                                  </p:childTnLst>
                                </p:cTn>
                              </p:par>
                            </p:childTnLst>
                          </p:cTn>
                        </p:par>
                        <p:par>
                          <p:cTn id="53" fill="hold">
                            <p:stCondLst>
                              <p:cond delay="4000"/>
                            </p:stCondLst>
                            <p:childTnLst>
                              <p:par>
                                <p:cTn id="54" presetID="49" presetClass="entr" presetSubtype="0" decel="100000"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p:cTn id="56" dur="500" fill="hold"/>
                                        <p:tgtEl>
                                          <p:spTgt spid="13"/>
                                        </p:tgtEl>
                                        <p:attrNameLst>
                                          <p:attrName>ppt_w</p:attrName>
                                        </p:attrNameLst>
                                      </p:cBhvr>
                                      <p:tavLst>
                                        <p:tav tm="0">
                                          <p:val>
                                            <p:fltVal val="0"/>
                                          </p:val>
                                        </p:tav>
                                        <p:tav tm="100000">
                                          <p:val>
                                            <p:strVal val="#ppt_w"/>
                                          </p:val>
                                        </p:tav>
                                      </p:tavLst>
                                    </p:anim>
                                    <p:anim calcmode="lin" valueType="num">
                                      <p:cBhvr>
                                        <p:cTn id="57" dur="500" fill="hold"/>
                                        <p:tgtEl>
                                          <p:spTgt spid="13"/>
                                        </p:tgtEl>
                                        <p:attrNameLst>
                                          <p:attrName>ppt_h</p:attrName>
                                        </p:attrNameLst>
                                      </p:cBhvr>
                                      <p:tavLst>
                                        <p:tav tm="0">
                                          <p:val>
                                            <p:fltVal val="0"/>
                                          </p:val>
                                        </p:tav>
                                        <p:tav tm="100000">
                                          <p:val>
                                            <p:strVal val="#ppt_h"/>
                                          </p:val>
                                        </p:tav>
                                      </p:tavLst>
                                    </p:anim>
                                    <p:anim calcmode="lin" valueType="num">
                                      <p:cBhvr>
                                        <p:cTn id="58" dur="500" fill="hold"/>
                                        <p:tgtEl>
                                          <p:spTgt spid="13"/>
                                        </p:tgtEl>
                                        <p:attrNameLst>
                                          <p:attrName>style.rotation</p:attrName>
                                        </p:attrNameLst>
                                      </p:cBhvr>
                                      <p:tavLst>
                                        <p:tav tm="0">
                                          <p:val>
                                            <p:fltVal val="360"/>
                                          </p:val>
                                        </p:tav>
                                        <p:tav tm="100000">
                                          <p:val>
                                            <p:fltVal val="0"/>
                                          </p:val>
                                        </p:tav>
                                      </p:tavLst>
                                    </p:anim>
                                    <p:animEffect transition="in" filter="fade">
                                      <p:cBhvr>
                                        <p:cTn id="59" dur="500"/>
                                        <p:tgtEl>
                                          <p:spTgt spid="13"/>
                                        </p:tgtEl>
                                      </p:cBhvr>
                                    </p:animEffect>
                                  </p:childTnLst>
                                </p:cTn>
                              </p:par>
                            </p:childTnLst>
                          </p:cTn>
                        </p:par>
                        <p:par>
                          <p:cTn id="60" fill="hold">
                            <p:stCondLst>
                              <p:cond delay="4500"/>
                            </p:stCondLst>
                            <p:childTnLst>
                              <p:par>
                                <p:cTn id="61" presetID="22" presetClass="entr" presetSubtype="8" fill="hold" grpId="0" nodeType="afterEffect">
                                  <p:stCondLst>
                                    <p:cond delay="0"/>
                                  </p:stCondLst>
                                  <p:childTnLst>
                                    <p:set>
                                      <p:cBhvr>
                                        <p:cTn id="62" dur="1" fill="hold">
                                          <p:stCondLst>
                                            <p:cond delay="0"/>
                                          </p:stCondLst>
                                        </p:cTn>
                                        <p:tgtEl>
                                          <p:spTgt spid="79"/>
                                        </p:tgtEl>
                                        <p:attrNameLst>
                                          <p:attrName>style.visibility</p:attrName>
                                        </p:attrNameLst>
                                      </p:cBhvr>
                                      <p:to>
                                        <p:strVal val="visible"/>
                                      </p:to>
                                    </p:set>
                                    <p:animEffect transition="in" filter="wipe(left)">
                                      <p:cBhvr>
                                        <p:cTn id="63" dur="500"/>
                                        <p:tgtEl>
                                          <p:spTgt spid="79"/>
                                        </p:tgtEl>
                                      </p:cBhvr>
                                    </p:animEffect>
                                  </p:childTnLst>
                                </p:cTn>
                              </p:par>
                            </p:childTnLst>
                          </p:cTn>
                        </p:par>
                        <p:par>
                          <p:cTn id="64" fill="hold">
                            <p:stCondLst>
                              <p:cond delay="5000"/>
                            </p:stCondLst>
                            <p:childTnLst>
                              <p:par>
                                <p:cTn id="65" presetID="49" presetClass="entr" presetSubtype="0" decel="100000" fill="hold" nodeType="after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 calcmode="lin" valueType="num">
                                      <p:cBhvr>
                                        <p:cTn id="69" dur="500" fill="hold"/>
                                        <p:tgtEl>
                                          <p:spTgt spid="14"/>
                                        </p:tgtEl>
                                        <p:attrNameLst>
                                          <p:attrName>style.rotation</p:attrName>
                                        </p:attrNameLst>
                                      </p:cBhvr>
                                      <p:tavLst>
                                        <p:tav tm="0">
                                          <p:val>
                                            <p:fltVal val="360"/>
                                          </p:val>
                                        </p:tav>
                                        <p:tav tm="100000">
                                          <p:val>
                                            <p:fltVal val="0"/>
                                          </p:val>
                                        </p:tav>
                                      </p:tavLst>
                                    </p:anim>
                                    <p:animEffect transition="in" filter="fade">
                                      <p:cBhvr>
                                        <p:cTn id="70" dur="500"/>
                                        <p:tgtEl>
                                          <p:spTgt spid="14"/>
                                        </p:tgtEl>
                                      </p:cBhvr>
                                    </p:animEffect>
                                  </p:childTnLst>
                                </p:cTn>
                              </p:par>
                            </p:childTnLst>
                          </p:cTn>
                        </p:par>
                        <p:par>
                          <p:cTn id="71" fill="hold">
                            <p:stCondLst>
                              <p:cond delay="5500"/>
                            </p:stCondLst>
                            <p:childTnLst>
                              <p:par>
                                <p:cTn id="72" presetID="22" presetClass="entr" presetSubtype="8" fill="hold" grpId="0" nodeType="afterEffect">
                                  <p:stCondLst>
                                    <p:cond delay="0"/>
                                  </p:stCondLst>
                                  <p:childTnLst>
                                    <p:set>
                                      <p:cBhvr>
                                        <p:cTn id="73" dur="1" fill="hold">
                                          <p:stCondLst>
                                            <p:cond delay="0"/>
                                          </p:stCondLst>
                                        </p:cTn>
                                        <p:tgtEl>
                                          <p:spTgt spid="80"/>
                                        </p:tgtEl>
                                        <p:attrNameLst>
                                          <p:attrName>style.visibility</p:attrName>
                                        </p:attrNameLst>
                                      </p:cBhvr>
                                      <p:to>
                                        <p:strVal val="visible"/>
                                      </p:to>
                                    </p:set>
                                    <p:animEffect transition="in" filter="wipe(left)">
                                      <p:cBhvr>
                                        <p:cTn id="74" dur="500"/>
                                        <p:tgtEl>
                                          <p:spTgt spid="80"/>
                                        </p:tgtEl>
                                      </p:cBhvr>
                                    </p:animEffect>
                                  </p:childTnLst>
                                </p:cTn>
                              </p:par>
                            </p:childTnLst>
                          </p:cTn>
                        </p:par>
                        <p:par>
                          <p:cTn id="75" fill="hold">
                            <p:stCondLst>
                              <p:cond delay="6000"/>
                            </p:stCondLst>
                            <p:childTnLst>
                              <p:par>
                                <p:cTn id="76" presetID="49" presetClass="entr" presetSubtype="0" decel="100000" fill="hold" nodeType="afterEffect">
                                  <p:stCondLst>
                                    <p:cond delay="0"/>
                                  </p:stCondLst>
                                  <p:childTnLst>
                                    <p:set>
                                      <p:cBhvr>
                                        <p:cTn id="77" dur="1" fill="hold">
                                          <p:stCondLst>
                                            <p:cond delay="0"/>
                                          </p:stCondLst>
                                        </p:cTn>
                                        <p:tgtEl>
                                          <p:spTgt spid="15"/>
                                        </p:tgtEl>
                                        <p:attrNameLst>
                                          <p:attrName>style.visibility</p:attrName>
                                        </p:attrNameLst>
                                      </p:cBhvr>
                                      <p:to>
                                        <p:strVal val="visible"/>
                                      </p:to>
                                    </p:set>
                                    <p:anim calcmode="lin" valueType="num">
                                      <p:cBhvr>
                                        <p:cTn id="78" dur="500" fill="hold"/>
                                        <p:tgtEl>
                                          <p:spTgt spid="15"/>
                                        </p:tgtEl>
                                        <p:attrNameLst>
                                          <p:attrName>ppt_w</p:attrName>
                                        </p:attrNameLst>
                                      </p:cBhvr>
                                      <p:tavLst>
                                        <p:tav tm="0">
                                          <p:val>
                                            <p:fltVal val="0"/>
                                          </p:val>
                                        </p:tav>
                                        <p:tav tm="100000">
                                          <p:val>
                                            <p:strVal val="#ppt_w"/>
                                          </p:val>
                                        </p:tav>
                                      </p:tavLst>
                                    </p:anim>
                                    <p:anim calcmode="lin" valueType="num">
                                      <p:cBhvr>
                                        <p:cTn id="79" dur="500" fill="hold"/>
                                        <p:tgtEl>
                                          <p:spTgt spid="15"/>
                                        </p:tgtEl>
                                        <p:attrNameLst>
                                          <p:attrName>ppt_h</p:attrName>
                                        </p:attrNameLst>
                                      </p:cBhvr>
                                      <p:tavLst>
                                        <p:tav tm="0">
                                          <p:val>
                                            <p:fltVal val="0"/>
                                          </p:val>
                                        </p:tav>
                                        <p:tav tm="100000">
                                          <p:val>
                                            <p:strVal val="#ppt_h"/>
                                          </p:val>
                                        </p:tav>
                                      </p:tavLst>
                                    </p:anim>
                                    <p:anim calcmode="lin" valueType="num">
                                      <p:cBhvr>
                                        <p:cTn id="80" dur="500" fill="hold"/>
                                        <p:tgtEl>
                                          <p:spTgt spid="15"/>
                                        </p:tgtEl>
                                        <p:attrNameLst>
                                          <p:attrName>style.rotation</p:attrName>
                                        </p:attrNameLst>
                                      </p:cBhvr>
                                      <p:tavLst>
                                        <p:tav tm="0">
                                          <p:val>
                                            <p:fltVal val="360"/>
                                          </p:val>
                                        </p:tav>
                                        <p:tav tm="100000">
                                          <p:val>
                                            <p:fltVal val="0"/>
                                          </p:val>
                                        </p:tav>
                                      </p:tavLst>
                                    </p:anim>
                                    <p:animEffect transition="in" filter="fade">
                                      <p:cBhvr>
                                        <p:cTn id="81" dur="500"/>
                                        <p:tgtEl>
                                          <p:spTgt spid="15"/>
                                        </p:tgtEl>
                                      </p:cBhvr>
                                    </p:animEffect>
                                  </p:childTnLst>
                                </p:cTn>
                              </p:par>
                            </p:childTnLst>
                          </p:cTn>
                        </p:par>
                        <p:par>
                          <p:cTn id="82" fill="hold">
                            <p:stCondLst>
                              <p:cond delay="6500"/>
                            </p:stCondLst>
                            <p:childTnLst>
                              <p:par>
                                <p:cTn id="83" presetID="22" presetClass="entr" presetSubtype="8" fill="hold" grpId="0" nodeType="afterEffect">
                                  <p:stCondLst>
                                    <p:cond delay="0"/>
                                  </p:stCondLst>
                                  <p:childTnLst>
                                    <p:set>
                                      <p:cBhvr>
                                        <p:cTn id="84" dur="1" fill="hold">
                                          <p:stCondLst>
                                            <p:cond delay="0"/>
                                          </p:stCondLst>
                                        </p:cTn>
                                        <p:tgtEl>
                                          <p:spTgt spid="81"/>
                                        </p:tgtEl>
                                        <p:attrNameLst>
                                          <p:attrName>style.visibility</p:attrName>
                                        </p:attrNameLst>
                                      </p:cBhvr>
                                      <p:to>
                                        <p:strVal val="visible"/>
                                      </p:to>
                                    </p:set>
                                    <p:animEffect transition="in" filter="wipe(left)">
                                      <p:cBhvr>
                                        <p:cTn id="85"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p:bldP spid="45" grpId="0"/>
      <p:bldP spid="49" grpId="0" animBg="1"/>
      <p:bldP spid="50" grpId="0" animBg="1"/>
      <p:bldP spid="51" grpId="0" animBg="1"/>
      <p:bldP spid="52" grpId="0" animBg="1"/>
      <p:bldP spid="79" grpId="0"/>
      <p:bldP spid="80" grpId="0"/>
      <p:bldP spid="8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椭圆 25"/>
          <p:cNvSpPr/>
          <p:nvPr/>
        </p:nvSpPr>
        <p:spPr>
          <a:xfrm>
            <a:off x="10372698" y="3855703"/>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 name="图表 10"/>
          <p:cNvGraphicFramePr/>
          <p:nvPr/>
        </p:nvGraphicFramePr>
        <p:xfrm>
          <a:off x="1812243" y="1270591"/>
          <a:ext cx="8136000" cy="5508000"/>
        </p:xfrm>
        <a:graphic>
          <a:graphicData uri="http://schemas.openxmlformats.org/drawingml/2006/chart">
            <c:chart xmlns:c="http://schemas.openxmlformats.org/drawingml/2006/chart" xmlns:r="http://schemas.openxmlformats.org/officeDocument/2006/relationships" r:id="rId3"/>
          </a:graphicData>
        </a:graphic>
      </p:graphicFrame>
      <p:cxnSp>
        <p:nvCxnSpPr>
          <p:cNvPr id="17" name="直接连接符 16"/>
          <p:cNvCxnSpPr/>
          <p:nvPr/>
        </p:nvCxnSpPr>
        <p:spPr>
          <a:xfrm>
            <a:off x="7917031" y="4011144"/>
            <a:ext cx="2591943" cy="0"/>
          </a:xfrm>
          <a:prstGeom prst="line">
            <a:avLst/>
          </a:prstGeom>
          <a:ln w="28575">
            <a:solidFill>
              <a:srgbClr val="F6341A"/>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8326351" y="1646463"/>
            <a:ext cx="1348522" cy="584775"/>
          </a:xfrm>
          <a:prstGeom prst="rect">
            <a:avLst/>
          </a:prstGeom>
          <a:noFill/>
        </p:spPr>
        <p:txBody>
          <a:bodyPr wrap="square" rtlCol="0">
            <a:spAutoFit/>
          </a:bodyPr>
          <a:lstStyle/>
          <a:p>
            <a:r>
              <a:rPr lang="en-US" altLang="zh-CN" sz="3200" dirty="0">
                <a:solidFill>
                  <a:srgbClr val="F2230A"/>
                </a:solidFill>
                <a:latin typeface="微软雅黑" panose="020B0503020204020204" pitchFamily="34" charset="-122"/>
                <a:ea typeface="微软雅黑" panose="020B0503020204020204" pitchFamily="34" charset="-122"/>
              </a:rPr>
              <a:t>30%</a:t>
            </a:r>
            <a:endParaRPr lang="zh-CN" altLang="en-US" sz="1400" dirty="0">
              <a:solidFill>
                <a:srgbClr val="F2230A"/>
              </a:solidFill>
              <a:latin typeface="微软雅黑" panose="020B0503020204020204" pitchFamily="34" charset="-122"/>
              <a:ea typeface="微软雅黑" panose="020B0503020204020204" pitchFamily="34" charset="-122"/>
            </a:endParaRPr>
          </a:p>
        </p:txBody>
      </p:sp>
      <p:sp>
        <p:nvSpPr>
          <p:cNvPr id="27" name="椭圆 26"/>
          <p:cNvSpPr/>
          <p:nvPr/>
        </p:nvSpPr>
        <p:spPr>
          <a:xfrm>
            <a:off x="1164875" y="4387029"/>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flipH="1" flipV="1">
            <a:off x="1318303" y="4531578"/>
            <a:ext cx="2815906" cy="22325"/>
          </a:xfrm>
          <a:prstGeom prst="line">
            <a:avLst/>
          </a:prstGeom>
          <a:ln w="28575">
            <a:solidFill>
              <a:srgbClr val="FC7E13"/>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8172333" y="5376407"/>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6144502" y="5529834"/>
            <a:ext cx="2167811" cy="0"/>
          </a:xfrm>
          <a:prstGeom prst="line">
            <a:avLst/>
          </a:prstGeom>
          <a:ln w="28575">
            <a:solidFill>
              <a:srgbClr val="FEB912"/>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6546030" y="5593976"/>
            <a:ext cx="1766283" cy="584775"/>
          </a:xfrm>
          <a:prstGeom prst="rect">
            <a:avLst/>
          </a:prstGeom>
          <a:noFill/>
        </p:spPr>
        <p:txBody>
          <a:bodyPr wrap="square" rtlCol="0">
            <a:spAutoFit/>
          </a:bodyPr>
          <a:lstStyle/>
          <a:p>
            <a:r>
              <a:rPr lang="en-US" altLang="zh-CN" sz="3200" dirty="0">
                <a:solidFill>
                  <a:srgbClr val="FEB912"/>
                </a:solidFill>
                <a:latin typeface="微软雅黑" panose="020B0503020204020204" pitchFamily="34" charset="-122"/>
                <a:ea typeface="微软雅黑" panose="020B0503020204020204" pitchFamily="34" charset="-122"/>
              </a:rPr>
              <a:t>95%</a:t>
            </a:r>
            <a:endParaRPr lang="zh-CN" altLang="en-US" sz="1400" dirty="0">
              <a:solidFill>
                <a:srgbClr val="FEB912"/>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775058" y="2233194"/>
            <a:ext cx="1390741" cy="584775"/>
          </a:xfrm>
          <a:prstGeom prst="rect">
            <a:avLst/>
          </a:prstGeom>
          <a:noFill/>
        </p:spPr>
        <p:txBody>
          <a:bodyPr wrap="square" rtlCol="0">
            <a:spAutoFit/>
          </a:bodyPr>
          <a:lstStyle/>
          <a:p>
            <a:r>
              <a:rPr lang="en-US" altLang="zh-CN" sz="3200" dirty="0">
                <a:solidFill>
                  <a:srgbClr val="FC7E13"/>
                </a:solidFill>
                <a:latin typeface="微软雅黑" panose="020B0503020204020204" pitchFamily="34" charset="-122"/>
                <a:ea typeface="微软雅黑" panose="020B0503020204020204" pitchFamily="34" charset="-122"/>
              </a:rPr>
              <a:t>60%</a:t>
            </a:r>
            <a:endParaRPr lang="zh-CN" altLang="en-US" sz="1400" dirty="0">
              <a:solidFill>
                <a:srgbClr val="FC7E13"/>
              </a:solidFill>
              <a:latin typeface="微软雅黑" panose="020B0503020204020204" pitchFamily="34" charset="-122"/>
              <a:ea typeface="微软雅黑" panose="020B0503020204020204" pitchFamily="34" charset="-122"/>
            </a:endParaRPr>
          </a:p>
        </p:txBody>
      </p:sp>
      <p:sp>
        <p:nvSpPr>
          <p:cNvPr id="19" name="矩形 18"/>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03</a:t>
            </a:r>
          </a:p>
        </p:txBody>
      </p:sp>
      <p:sp>
        <p:nvSpPr>
          <p:cNvPr id="22" name="文本框 21"/>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23" name="组合 22"/>
          <p:cNvGrpSpPr/>
          <p:nvPr/>
        </p:nvGrpSpPr>
        <p:grpSpPr>
          <a:xfrm rot="17100000">
            <a:off x="175953" y="261388"/>
            <a:ext cx="481872" cy="469661"/>
            <a:chOff x="1032060" y="5022216"/>
            <a:chExt cx="753746" cy="734645"/>
          </a:xfrm>
        </p:grpSpPr>
        <p:sp>
          <p:nvSpPr>
            <p:cNvPr id="29" name="等腰三角形 28"/>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1745383" y="2376030"/>
            <a:ext cx="2046515" cy="369332"/>
          </a:xfrm>
          <a:prstGeom prst="rect">
            <a:avLst/>
          </a:prstGeom>
          <a:noFill/>
        </p:spPr>
        <p:txBody>
          <a:bodyPr wrap="square" rtlCol="0">
            <a:spAutoFit/>
          </a:bodyPr>
          <a:lstStyle/>
          <a:p>
            <a:r>
              <a:rPr lang="en-US" altLang="zh-CN" dirty="0">
                <a:solidFill>
                  <a:srgbClr val="FC7E13"/>
                </a:solidFill>
              </a:rPr>
              <a:t>TEXT HERE</a:t>
            </a:r>
            <a:endParaRPr lang="zh-CN" altLang="en-US" dirty="0">
              <a:solidFill>
                <a:srgbClr val="FC7E13"/>
              </a:solidFill>
            </a:endParaRPr>
          </a:p>
        </p:txBody>
      </p:sp>
      <p:sp>
        <p:nvSpPr>
          <p:cNvPr id="37" name="文本框 36"/>
          <p:cNvSpPr txBox="1"/>
          <p:nvPr/>
        </p:nvSpPr>
        <p:spPr>
          <a:xfrm>
            <a:off x="9310309" y="1818308"/>
            <a:ext cx="2046515" cy="369332"/>
          </a:xfrm>
          <a:prstGeom prst="rect">
            <a:avLst/>
          </a:prstGeom>
          <a:noFill/>
        </p:spPr>
        <p:txBody>
          <a:bodyPr wrap="square" rtlCol="0">
            <a:spAutoFit/>
          </a:bodyPr>
          <a:lstStyle/>
          <a:p>
            <a:r>
              <a:rPr lang="en-US" altLang="zh-CN" dirty="0">
                <a:solidFill>
                  <a:srgbClr val="F2230A"/>
                </a:solidFill>
              </a:rPr>
              <a:t>TEXT HERE</a:t>
            </a:r>
            <a:endParaRPr lang="zh-CN" altLang="en-US" dirty="0">
              <a:solidFill>
                <a:srgbClr val="F2230A"/>
              </a:solidFill>
            </a:endParaRPr>
          </a:p>
        </p:txBody>
      </p:sp>
      <p:sp>
        <p:nvSpPr>
          <p:cNvPr id="38" name="文本框 37"/>
          <p:cNvSpPr txBox="1"/>
          <p:nvPr/>
        </p:nvSpPr>
        <p:spPr>
          <a:xfrm>
            <a:off x="7542612" y="5757177"/>
            <a:ext cx="2046515" cy="369332"/>
          </a:xfrm>
          <a:prstGeom prst="rect">
            <a:avLst/>
          </a:prstGeom>
          <a:noFill/>
        </p:spPr>
        <p:txBody>
          <a:bodyPr wrap="square" rtlCol="0">
            <a:spAutoFit/>
          </a:bodyPr>
          <a:lstStyle/>
          <a:p>
            <a:r>
              <a:rPr lang="en-US" altLang="zh-CN" dirty="0">
                <a:solidFill>
                  <a:srgbClr val="FEB912"/>
                </a:solidFill>
              </a:rPr>
              <a:t>TEXT HERE</a:t>
            </a:r>
            <a:endParaRPr lang="zh-CN" altLang="en-US" dirty="0">
              <a:solidFill>
                <a:srgbClr val="FEB912"/>
              </a:solidFill>
            </a:endParaRPr>
          </a:p>
        </p:txBody>
      </p:sp>
      <p:sp>
        <p:nvSpPr>
          <p:cNvPr id="39" name="文本框 38"/>
          <p:cNvSpPr txBox="1"/>
          <p:nvPr/>
        </p:nvSpPr>
        <p:spPr>
          <a:xfrm>
            <a:off x="775058" y="2962518"/>
            <a:ext cx="2485338" cy="1631216"/>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a:p>
            <a:pPr algn="just"/>
            <a:endParaRPr lang="en-US" altLang="zh-CN" sz="1600" dirty="0"/>
          </a:p>
          <a:p>
            <a:pPr algn="just"/>
            <a:endParaRPr lang="en-US" altLang="zh-CN" sz="1600" dirty="0"/>
          </a:p>
        </p:txBody>
      </p:sp>
      <p:sp>
        <p:nvSpPr>
          <p:cNvPr id="40" name="文本框 39"/>
          <p:cNvSpPr txBox="1"/>
          <p:nvPr/>
        </p:nvSpPr>
        <p:spPr>
          <a:xfrm>
            <a:off x="8360496" y="2360117"/>
            <a:ext cx="2485338" cy="1354217"/>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a:p>
            <a:pPr algn="just"/>
            <a:endParaRPr lang="en-US" altLang="zh-CN" sz="1600" dirty="0"/>
          </a:p>
        </p:txBody>
      </p:sp>
      <p:sp>
        <p:nvSpPr>
          <p:cNvPr id="41" name="文本框 40"/>
          <p:cNvSpPr txBox="1"/>
          <p:nvPr/>
        </p:nvSpPr>
        <p:spPr>
          <a:xfrm>
            <a:off x="9097475" y="5445784"/>
            <a:ext cx="2485338" cy="1077218"/>
          </a:xfrm>
          <a:prstGeom prst="rect">
            <a:avLst/>
          </a:prstGeom>
          <a:noFill/>
        </p:spPr>
        <p:txBody>
          <a:bodyPr wrap="square" rtlCol="0">
            <a:spAutoFit/>
          </a:bodyPr>
          <a:lstStyle/>
          <a:p>
            <a:pPr algn="just"/>
            <a:r>
              <a:rPr lang="en-US" altLang="zh-CN" sz="1600" dirty="0"/>
              <a:t>The quick brown fox jumps over the lazy dog. The quick brown fox jumps over the lazy dog. </a:t>
            </a:r>
          </a:p>
        </p:txBody>
      </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750" fill="hold"/>
                                        <p:tgtEl>
                                          <p:spTgt spid="23"/>
                                        </p:tgtEl>
                                        <p:attrNameLst>
                                          <p:attrName>ppt_w</p:attrName>
                                        </p:attrNameLst>
                                      </p:cBhvr>
                                      <p:tavLst>
                                        <p:tav tm="0">
                                          <p:val>
                                            <p:fltVal val="0"/>
                                          </p:val>
                                        </p:tav>
                                        <p:tav tm="100000">
                                          <p:val>
                                            <p:strVal val="#ppt_w"/>
                                          </p:val>
                                        </p:tav>
                                      </p:tavLst>
                                    </p:anim>
                                    <p:anim calcmode="lin" valueType="num">
                                      <p:cBhvr>
                                        <p:cTn id="8" dur="750" fill="hold"/>
                                        <p:tgtEl>
                                          <p:spTgt spid="23"/>
                                        </p:tgtEl>
                                        <p:attrNameLst>
                                          <p:attrName>ppt_h</p:attrName>
                                        </p:attrNameLst>
                                      </p:cBhvr>
                                      <p:tavLst>
                                        <p:tav tm="0">
                                          <p:val>
                                            <p:fltVal val="0"/>
                                          </p:val>
                                        </p:tav>
                                        <p:tav tm="100000">
                                          <p:val>
                                            <p:strVal val="#ppt_h"/>
                                          </p:val>
                                        </p:tav>
                                      </p:tavLst>
                                    </p:anim>
                                    <p:anim calcmode="lin" valueType="num">
                                      <p:cBhvr>
                                        <p:cTn id="9" dur="750" fill="hold"/>
                                        <p:tgtEl>
                                          <p:spTgt spid="23"/>
                                        </p:tgtEl>
                                        <p:attrNameLst>
                                          <p:attrName>style.rotation</p:attrName>
                                        </p:attrNameLst>
                                      </p:cBhvr>
                                      <p:tavLst>
                                        <p:tav tm="0">
                                          <p:val>
                                            <p:fltVal val="360"/>
                                          </p:val>
                                        </p:tav>
                                        <p:tav tm="100000">
                                          <p:val>
                                            <p:fltVal val="0"/>
                                          </p:val>
                                        </p:tav>
                                      </p:tavLst>
                                    </p:anim>
                                    <p:animEffect transition="in" filter="fade">
                                      <p:cBhvr>
                                        <p:cTn id="10" dur="750"/>
                                        <p:tgtEl>
                                          <p:spTgt spid="23"/>
                                        </p:tgtEl>
                                      </p:cBhvr>
                                    </p:animEffect>
                                  </p:childTnLst>
                                </p:cTn>
                              </p:par>
                            </p:childTnLst>
                          </p:cTn>
                        </p:par>
                        <p:par>
                          <p:cTn id="11" fill="hold">
                            <p:stCondLst>
                              <p:cond delay="1000"/>
                            </p:stCondLst>
                            <p:childTnLst>
                              <p:par>
                                <p:cTn id="12" presetID="2" presetClass="entr" presetSubtype="4"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additive="base">
                                        <p:cTn id="14" dur="500" fill="hold"/>
                                        <p:tgtEl>
                                          <p:spTgt spid="11"/>
                                        </p:tgtEl>
                                        <p:attrNameLst>
                                          <p:attrName>ppt_x</p:attrName>
                                        </p:attrNameLst>
                                      </p:cBhvr>
                                      <p:tavLst>
                                        <p:tav tm="0">
                                          <p:val>
                                            <p:strVal val="#ppt_x"/>
                                          </p:val>
                                        </p:tav>
                                        <p:tav tm="100000">
                                          <p:val>
                                            <p:strVal val="#ppt_x"/>
                                          </p:val>
                                        </p:tav>
                                      </p:tavLst>
                                    </p:anim>
                                    <p:anim calcmode="lin" valueType="num">
                                      <p:cBhvr additive="base">
                                        <p:cTn id="15" dur="500" fill="hold"/>
                                        <p:tgtEl>
                                          <p:spTgt spid="11"/>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750"/>
                                        <p:tgtEl>
                                          <p:spTgt spid="17"/>
                                        </p:tgtEl>
                                      </p:cBhvr>
                                    </p:animEffect>
                                  </p:childTnLst>
                                </p:cTn>
                              </p:par>
                            </p:childTnLst>
                          </p:cTn>
                        </p:par>
                        <p:par>
                          <p:cTn id="20" fill="hold">
                            <p:stCondLst>
                              <p:cond delay="2500"/>
                            </p:stCondLst>
                            <p:childTnLst>
                              <p:par>
                                <p:cTn id="21" presetID="53" presetClass="entr" presetSubtype="16"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ppt_w</p:attrName>
                                        </p:attrNameLst>
                                      </p:cBhvr>
                                      <p:tavLst>
                                        <p:tav tm="0">
                                          <p:val>
                                            <p:fltVal val="0"/>
                                          </p:val>
                                        </p:tav>
                                        <p:tav tm="100000">
                                          <p:val>
                                            <p:strVal val="#ppt_w"/>
                                          </p:val>
                                        </p:tav>
                                      </p:tavLst>
                                    </p:anim>
                                    <p:anim calcmode="lin" valueType="num">
                                      <p:cBhvr>
                                        <p:cTn id="24" dur="500" fill="hold"/>
                                        <p:tgtEl>
                                          <p:spTgt spid="26"/>
                                        </p:tgtEl>
                                        <p:attrNameLst>
                                          <p:attrName>ppt_h</p:attrName>
                                        </p:attrNameLst>
                                      </p:cBhvr>
                                      <p:tavLst>
                                        <p:tav tm="0">
                                          <p:val>
                                            <p:fltVal val="0"/>
                                          </p:val>
                                        </p:tav>
                                        <p:tav tm="100000">
                                          <p:val>
                                            <p:strVal val="#ppt_h"/>
                                          </p:val>
                                        </p:tav>
                                      </p:tavLst>
                                    </p:anim>
                                    <p:animEffect transition="in" filter="fade">
                                      <p:cBhvr>
                                        <p:cTn id="25" dur="500"/>
                                        <p:tgtEl>
                                          <p:spTgt spid="26"/>
                                        </p:tgtEl>
                                      </p:cBhvr>
                                    </p:animEffect>
                                  </p:childTnLst>
                                </p:cTn>
                              </p:par>
                            </p:childTnLst>
                          </p:cTn>
                        </p:par>
                        <p:par>
                          <p:cTn id="26" fill="hold">
                            <p:stCondLst>
                              <p:cond delay="3000"/>
                            </p:stCondLst>
                            <p:childTnLst>
                              <p:par>
                                <p:cTn id="27" presetID="53" presetClass="entr" presetSubtype="16"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750" fill="hold"/>
                                        <p:tgtEl>
                                          <p:spTgt spid="21"/>
                                        </p:tgtEl>
                                        <p:attrNameLst>
                                          <p:attrName>ppt_w</p:attrName>
                                        </p:attrNameLst>
                                      </p:cBhvr>
                                      <p:tavLst>
                                        <p:tav tm="0">
                                          <p:val>
                                            <p:fltVal val="0"/>
                                          </p:val>
                                        </p:tav>
                                        <p:tav tm="100000">
                                          <p:val>
                                            <p:strVal val="#ppt_w"/>
                                          </p:val>
                                        </p:tav>
                                      </p:tavLst>
                                    </p:anim>
                                    <p:anim calcmode="lin" valueType="num">
                                      <p:cBhvr>
                                        <p:cTn id="30" dur="750" fill="hold"/>
                                        <p:tgtEl>
                                          <p:spTgt spid="21"/>
                                        </p:tgtEl>
                                        <p:attrNameLst>
                                          <p:attrName>ppt_h</p:attrName>
                                        </p:attrNameLst>
                                      </p:cBhvr>
                                      <p:tavLst>
                                        <p:tav tm="0">
                                          <p:val>
                                            <p:fltVal val="0"/>
                                          </p:val>
                                        </p:tav>
                                        <p:tav tm="100000">
                                          <p:val>
                                            <p:strVal val="#ppt_h"/>
                                          </p:val>
                                        </p:tav>
                                      </p:tavLst>
                                    </p:anim>
                                    <p:animEffect transition="in" filter="fade">
                                      <p:cBhvr>
                                        <p:cTn id="31" dur="750"/>
                                        <p:tgtEl>
                                          <p:spTgt spid="21"/>
                                        </p:tgtEl>
                                      </p:cBhvr>
                                    </p:animEffect>
                                  </p:childTnLst>
                                </p:cTn>
                              </p:par>
                            </p:childTnLst>
                          </p:cTn>
                        </p:par>
                        <p:par>
                          <p:cTn id="32" fill="hold">
                            <p:stCondLst>
                              <p:cond delay="4000"/>
                            </p:stCondLst>
                            <p:childTnLst>
                              <p:par>
                                <p:cTn id="33" presetID="22" presetClass="entr" presetSubtype="8"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left)">
                                      <p:cBhvr>
                                        <p:cTn id="35" dur="650"/>
                                        <p:tgtEl>
                                          <p:spTgt spid="37"/>
                                        </p:tgtEl>
                                      </p:cBhvr>
                                    </p:animEffect>
                                  </p:childTnLst>
                                </p:cTn>
                              </p:par>
                            </p:childTnLst>
                          </p:cTn>
                        </p:par>
                        <p:par>
                          <p:cTn id="36" fill="hold">
                            <p:stCondLst>
                              <p:cond delay="5000"/>
                            </p:stCondLst>
                            <p:childTnLst>
                              <p:par>
                                <p:cTn id="37" presetID="22" presetClass="entr" presetSubtype="8"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wipe(left)">
                                      <p:cBhvr>
                                        <p:cTn id="39" dur="650"/>
                                        <p:tgtEl>
                                          <p:spTgt spid="40"/>
                                        </p:tgtEl>
                                      </p:cBhvr>
                                    </p:animEffect>
                                  </p:childTnLst>
                                </p:cTn>
                              </p:par>
                            </p:childTnLst>
                          </p:cTn>
                        </p:par>
                        <p:par>
                          <p:cTn id="40" fill="hold">
                            <p:stCondLst>
                              <p:cond delay="6000"/>
                            </p:stCondLst>
                            <p:childTnLst>
                              <p:par>
                                <p:cTn id="41" presetID="22" presetClass="entr" presetSubtype="2" fill="hold"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wipe(right)">
                                      <p:cBhvr>
                                        <p:cTn id="43" dur="750"/>
                                        <p:tgtEl>
                                          <p:spTgt spid="28"/>
                                        </p:tgtEl>
                                      </p:cBhvr>
                                    </p:animEffect>
                                  </p:childTnLst>
                                </p:cTn>
                              </p:par>
                            </p:childTnLst>
                          </p:cTn>
                        </p:par>
                        <p:par>
                          <p:cTn id="44" fill="hold">
                            <p:stCondLst>
                              <p:cond delay="7000"/>
                            </p:stCondLst>
                            <p:childTnLst>
                              <p:par>
                                <p:cTn id="45" presetID="53" presetClass="entr" presetSubtype="16"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p:cTn id="47" dur="500" fill="hold"/>
                                        <p:tgtEl>
                                          <p:spTgt spid="27"/>
                                        </p:tgtEl>
                                        <p:attrNameLst>
                                          <p:attrName>ppt_w</p:attrName>
                                        </p:attrNameLst>
                                      </p:cBhvr>
                                      <p:tavLst>
                                        <p:tav tm="0">
                                          <p:val>
                                            <p:fltVal val="0"/>
                                          </p:val>
                                        </p:tav>
                                        <p:tav tm="100000">
                                          <p:val>
                                            <p:strVal val="#ppt_w"/>
                                          </p:val>
                                        </p:tav>
                                      </p:tavLst>
                                    </p:anim>
                                    <p:anim calcmode="lin" valueType="num">
                                      <p:cBhvr>
                                        <p:cTn id="48" dur="500" fill="hold"/>
                                        <p:tgtEl>
                                          <p:spTgt spid="27"/>
                                        </p:tgtEl>
                                        <p:attrNameLst>
                                          <p:attrName>ppt_h</p:attrName>
                                        </p:attrNameLst>
                                      </p:cBhvr>
                                      <p:tavLst>
                                        <p:tav tm="0">
                                          <p:val>
                                            <p:fltVal val="0"/>
                                          </p:val>
                                        </p:tav>
                                        <p:tav tm="100000">
                                          <p:val>
                                            <p:strVal val="#ppt_h"/>
                                          </p:val>
                                        </p:tav>
                                      </p:tavLst>
                                    </p:anim>
                                    <p:animEffect transition="in" filter="fade">
                                      <p:cBhvr>
                                        <p:cTn id="49" dur="500"/>
                                        <p:tgtEl>
                                          <p:spTgt spid="27"/>
                                        </p:tgtEl>
                                      </p:cBhvr>
                                    </p:animEffect>
                                  </p:childTnLst>
                                </p:cTn>
                              </p:par>
                            </p:childTnLst>
                          </p:cTn>
                        </p:par>
                        <p:par>
                          <p:cTn id="50" fill="hold">
                            <p:stCondLst>
                              <p:cond delay="7500"/>
                            </p:stCondLst>
                            <p:childTnLst>
                              <p:par>
                                <p:cTn id="51" presetID="53" presetClass="entr" presetSubtype="16" fill="hold" grpId="0" nodeType="afterEffect">
                                  <p:stCondLst>
                                    <p:cond delay="0"/>
                                  </p:stCondLst>
                                  <p:childTnLst>
                                    <p:set>
                                      <p:cBhvr>
                                        <p:cTn id="52" dur="1" fill="hold">
                                          <p:stCondLst>
                                            <p:cond delay="0"/>
                                          </p:stCondLst>
                                        </p:cTn>
                                        <p:tgtEl>
                                          <p:spTgt spid="18"/>
                                        </p:tgtEl>
                                        <p:attrNameLst>
                                          <p:attrName>style.visibility</p:attrName>
                                        </p:attrNameLst>
                                      </p:cBhvr>
                                      <p:to>
                                        <p:strVal val="visible"/>
                                      </p:to>
                                    </p:set>
                                    <p:anim calcmode="lin" valueType="num">
                                      <p:cBhvr>
                                        <p:cTn id="53" dur="750" fill="hold"/>
                                        <p:tgtEl>
                                          <p:spTgt spid="18"/>
                                        </p:tgtEl>
                                        <p:attrNameLst>
                                          <p:attrName>ppt_w</p:attrName>
                                        </p:attrNameLst>
                                      </p:cBhvr>
                                      <p:tavLst>
                                        <p:tav tm="0">
                                          <p:val>
                                            <p:fltVal val="0"/>
                                          </p:val>
                                        </p:tav>
                                        <p:tav tm="100000">
                                          <p:val>
                                            <p:strVal val="#ppt_w"/>
                                          </p:val>
                                        </p:tav>
                                      </p:tavLst>
                                    </p:anim>
                                    <p:anim calcmode="lin" valueType="num">
                                      <p:cBhvr>
                                        <p:cTn id="54" dur="750" fill="hold"/>
                                        <p:tgtEl>
                                          <p:spTgt spid="18"/>
                                        </p:tgtEl>
                                        <p:attrNameLst>
                                          <p:attrName>ppt_h</p:attrName>
                                        </p:attrNameLst>
                                      </p:cBhvr>
                                      <p:tavLst>
                                        <p:tav tm="0">
                                          <p:val>
                                            <p:fltVal val="0"/>
                                          </p:val>
                                        </p:tav>
                                        <p:tav tm="100000">
                                          <p:val>
                                            <p:strVal val="#ppt_h"/>
                                          </p:val>
                                        </p:tav>
                                      </p:tavLst>
                                    </p:anim>
                                    <p:animEffect transition="in" filter="fade">
                                      <p:cBhvr>
                                        <p:cTn id="55" dur="750"/>
                                        <p:tgtEl>
                                          <p:spTgt spid="18"/>
                                        </p:tgtEl>
                                      </p:cBhvr>
                                    </p:animEffect>
                                  </p:childTnLst>
                                </p:cTn>
                              </p:par>
                            </p:childTnLst>
                          </p:cTn>
                        </p:par>
                        <p:par>
                          <p:cTn id="56" fill="hold">
                            <p:stCondLst>
                              <p:cond delay="8500"/>
                            </p:stCondLst>
                            <p:childTnLst>
                              <p:par>
                                <p:cTn id="57" presetID="22" presetClass="entr" presetSubtype="8" fill="hold" grpId="0" nodeType="after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left)">
                                      <p:cBhvr>
                                        <p:cTn id="59" dur="650"/>
                                        <p:tgtEl>
                                          <p:spTgt spid="35"/>
                                        </p:tgtEl>
                                      </p:cBhvr>
                                    </p:animEffect>
                                  </p:childTnLst>
                                </p:cTn>
                              </p:par>
                            </p:childTnLst>
                          </p:cTn>
                        </p:par>
                        <p:par>
                          <p:cTn id="60" fill="hold">
                            <p:stCondLst>
                              <p:cond delay="9500"/>
                            </p:stCondLst>
                            <p:childTnLst>
                              <p:par>
                                <p:cTn id="61" presetID="22" presetClass="entr" presetSubtype="8" fill="hold" grpId="0" nodeType="after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wipe(left)">
                                      <p:cBhvr>
                                        <p:cTn id="63" dur="650"/>
                                        <p:tgtEl>
                                          <p:spTgt spid="39"/>
                                        </p:tgtEl>
                                      </p:cBhvr>
                                    </p:animEffect>
                                  </p:childTnLst>
                                </p:cTn>
                              </p:par>
                            </p:childTnLst>
                          </p:cTn>
                        </p:par>
                        <p:par>
                          <p:cTn id="64" fill="hold">
                            <p:stCondLst>
                              <p:cond delay="10500"/>
                            </p:stCondLst>
                            <p:childTnLst>
                              <p:par>
                                <p:cTn id="65" presetID="22" presetClass="entr" presetSubtype="8"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750"/>
                                        <p:tgtEl>
                                          <p:spTgt spid="34"/>
                                        </p:tgtEl>
                                      </p:cBhvr>
                                    </p:animEffect>
                                  </p:childTnLst>
                                </p:cTn>
                              </p:par>
                            </p:childTnLst>
                          </p:cTn>
                        </p:par>
                        <p:par>
                          <p:cTn id="68" fill="hold">
                            <p:stCondLst>
                              <p:cond delay="11500"/>
                            </p:stCondLst>
                            <p:childTnLst>
                              <p:par>
                                <p:cTn id="69" presetID="53" presetClass="entr" presetSubtype="16" fill="hold" grpId="0" nodeType="afterEffect">
                                  <p:stCondLst>
                                    <p:cond delay="0"/>
                                  </p:stCondLst>
                                  <p:childTnLst>
                                    <p:set>
                                      <p:cBhvr>
                                        <p:cTn id="70" dur="1" fill="hold">
                                          <p:stCondLst>
                                            <p:cond delay="0"/>
                                          </p:stCondLst>
                                        </p:cTn>
                                        <p:tgtEl>
                                          <p:spTgt spid="33"/>
                                        </p:tgtEl>
                                        <p:attrNameLst>
                                          <p:attrName>style.visibility</p:attrName>
                                        </p:attrNameLst>
                                      </p:cBhvr>
                                      <p:to>
                                        <p:strVal val="visible"/>
                                      </p:to>
                                    </p:set>
                                    <p:anim calcmode="lin" valueType="num">
                                      <p:cBhvr>
                                        <p:cTn id="71" dur="500" fill="hold"/>
                                        <p:tgtEl>
                                          <p:spTgt spid="33"/>
                                        </p:tgtEl>
                                        <p:attrNameLst>
                                          <p:attrName>ppt_w</p:attrName>
                                        </p:attrNameLst>
                                      </p:cBhvr>
                                      <p:tavLst>
                                        <p:tav tm="0">
                                          <p:val>
                                            <p:fltVal val="0"/>
                                          </p:val>
                                        </p:tav>
                                        <p:tav tm="100000">
                                          <p:val>
                                            <p:strVal val="#ppt_w"/>
                                          </p:val>
                                        </p:tav>
                                      </p:tavLst>
                                    </p:anim>
                                    <p:anim calcmode="lin" valueType="num">
                                      <p:cBhvr>
                                        <p:cTn id="72" dur="500" fill="hold"/>
                                        <p:tgtEl>
                                          <p:spTgt spid="33"/>
                                        </p:tgtEl>
                                        <p:attrNameLst>
                                          <p:attrName>ppt_h</p:attrName>
                                        </p:attrNameLst>
                                      </p:cBhvr>
                                      <p:tavLst>
                                        <p:tav tm="0">
                                          <p:val>
                                            <p:fltVal val="0"/>
                                          </p:val>
                                        </p:tav>
                                        <p:tav tm="100000">
                                          <p:val>
                                            <p:strVal val="#ppt_h"/>
                                          </p:val>
                                        </p:tav>
                                      </p:tavLst>
                                    </p:anim>
                                    <p:animEffect transition="in" filter="fade">
                                      <p:cBhvr>
                                        <p:cTn id="73" dur="500"/>
                                        <p:tgtEl>
                                          <p:spTgt spid="33"/>
                                        </p:tgtEl>
                                      </p:cBhvr>
                                    </p:animEffect>
                                  </p:childTnLst>
                                </p:cTn>
                              </p:par>
                            </p:childTnLst>
                          </p:cTn>
                        </p:par>
                        <p:par>
                          <p:cTn id="74" fill="hold">
                            <p:stCondLst>
                              <p:cond delay="12000"/>
                            </p:stCondLst>
                            <p:childTnLst>
                              <p:par>
                                <p:cTn id="75" presetID="53" presetClass="entr" presetSubtype="16" fill="hold" grpId="0" nodeType="after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750" fill="hold"/>
                                        <p:tgtEl>
                                          <p:spTgt spid="16"/>
                                        </p:tgtEl>
                                        <p:attrNameLst>
                                          <p:attrName>ppt_w</p:attrName>
                                        </p:attrNameLst>
                                      </p:cBhvr>
                                      <p:tavLst>
                                        <p:tav tm="0">
                                          <p:val>
                                            <p:fltVal val="0"/>
                                          </p:val>
                                        </p:tav>
                                        <p:tav tm="100000">
                                          <p:val>
                                            <p:strVal val="#ppt_w"/>
                                          </p:val>
                                        </p:tav>
                                      </p:tavLst>
                                    </p:anim>
                                    <p:anim calcmode="lin" valueType="num">
                                      <p:cBhvr>
                                        <p:cTn id="78" dur="750" fill="hold"/>
                                        <p:tgtEl>
                                          <p:spTgt spid="16"/>
                                        </p:tgtEl>
                                        <p:attrNameLst>
                                          <p:attrName>ppt_h</p:attrName>
                                        </p:attrNameLst>
                                      </p:cBhvr>
                                      <p:tavLst>
                                        <p:tav tm="0">
                                          <p:val>
                                            <p:fltVal val="0"/>
                                          </p:val>
                                        </p:tav>
                                        <p:tav tm="100000">
                                          <p:val>
                                            <p:strVal val="#ppt_h"/>
                                          </p:val>
                                        </p:tav>
                                      </p:tavLst>
                                    </p:anim>
                                    <p:animEffect transition="in" filter="fade">
                                      <p:cBhvr>
                                        <p:cTn id="79" dur="750"/>
                                        <p:tgtEl>
                                          <p:spTgt spid="16"/>
                                        </p:tgtEl>
                                      </p:cBhvr>
                                    </p:animEffect>
                                  </p:childTnLst>
                                </p:cTn>
                              </p:par>
                            </p:childTnLst>
                          </p:cTn>
                        </p:par>
                        <p:par>
                          <p:cTn id="80" fill="hold">
                            <p:stCondLst>
                              <p:cond delay="13000"/>
                            </p:stCondLst>
                            <p:childTnLst>
                              <p:par>
                                <p:cTn id="81" presetID="22" presetClass="entr" presetSubtype="8"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wipe(left)">
                                      <p:cBhvr>
                                        <p:cTn id="83" dur="650"/>
                                        <p:tgtEl>
                                          <p:spTgt spid="38"/>
                                        </p:tgtEl>
                                      </p:cBhvr>
                                    </p:animEffect>
                                  </p:childTnLst>
                                </p:cTn>
                              </p:par>
                            </p:childTnLst>
                          </p:cTn>
                        </p:par>
                        <p:par>
                          <p:cTn id="84" fill="hold">
                            <p:stCondLst>
                              <p:cond delay="14000"/>
                            </p:stCondLst>
                            <p:childTnLst>
                              <p:par>
                                <p:cTn id="85" presetID="22" presetClass="entr" presetSubtype="8" fill="hold" grpId="0" nodeType="after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wipe(left)">
                                      <p:cBhvr>
                                        <p:cTn id="87" dur="65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Graphic spid="11" grpId="0">
        <p:bldAsOne/>
      </p:bldGraphic>
      <p:bldP spid="21" grpId="0"/>
      <p:bldP spid="27" grpId="0" animBg="1"/>
      <p:bldP spid="33" grpId="0" animBg="1"/>
      <p:bldP spid="16" grpId="0"/>
      <p:bldP spid="18" grpId="0"/>
      <p:bldP spid="35" grpId="0"/>
      <p:bldP spid="37" grpId="0"/>
      <p:bldP spid="38" grpId="0"/>
      <p:bldP spid="39" grpId="0"/>
      <p:bldP spid="40" grpId="0"/>
      <p:bldP spid="4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直接连接符 25"/>
          <p:cNvCxnSpPr/>
          <p:nvPr/>
        </p:nvCxnSpPr>
        <p:spPr>
          <a:xfrm rot="3890336" flipV="1">
            <a:off x="8326874" y="5415306"/>
            <a:ext cx="153037" cy="582468"/>
          </a:xfrm>
          <a:prstGeom prst="line">
            <a:avLst/>
          </a:prstGeom>
          <a:ln w="571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1" name="任意多边形 50"/>
          <p:cNvSpPr/>
          <p:nvPr/>
        </p:nvSpPr>
        <p:spPr>
          <a:xfrm rot="16200000">
            <a:off x="8703795" y="4830718"/>
            <a:ext cx="643095" cy="288574"/>
          </a:xfrm>
          <a:custGeom>
            <a:avLst/>
            <a:gdLst>
              <a:gd name="connsiteX0" fmla="*/ 819398 w 819398"/>
              <a:gd name="connsiteY0" fmla="*/ 629392 h 629392"/>
              <a:gd name="connsiteX1" fmla="*/ 498764 w 819398"/>
              <a:gd name="connsiteY1" fmla="*/ 0 h 629392"/>
              <a:gd name="connsiteX2" fmla="*/ 0 w 819398"/>
              <a:gd name="connsiteY2" fmla="*/ 0 h 629392"/>
            </a:gdLst>
            <a:ahLst/>
            <a:cxnLst>
              <a:cxn ang="0">
                <a:pos x="connsiteX0" y="connsiteY0"/>
              </a:cxn>
              <a:cxn ang="0">
                <a:pos x="connsiteX1" y="connsiteY1"/>
              </a:cxn>
              <a:cxn ang="0">
                <a:pos x="connsiteX2" y="connsiteY2"/>
              </a:cxn>
            </a:cxnLst>
            <a:rect l="l" t="t" r="r" b="b"/>
            <a:pathLst>
              <a:path w="819398" h="629392">
                <a:moveTo>
                  <a:pt x="819398" y="629392"/>
                </a:moveTo>
                <a:lnTo>
                  <a:pt x="498764" y="0"/>
                </a:lnTo>
                <a:lnTo>
                  <a:pt x="0" y="0"/>
                </a:lnTo>
              </a:path>
            </a:pathLst>
          </a:custGeom>
          <a:noFill/>
          <a:ln w="19050">
            <a:solidFill>
              <a:schemeClr val="tx1">
                <a:lumMod val="50000"/>
                <a:lumOff val="50000"/>
              </a:schemeClr>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rot="3890336">
            <a:off x="7925408" y="5685894"/>
            <a:ext cx="179221" cy="179221"/>
          </a:xfrm>
          <a:prstGeom prst="ellipse">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椭圆 10"/>
          <p:cNvSpPr/>
          <p:nvPr/>
        </p:nvSpPr>
        <p:spPr>
          <a:xfrm>
            <a:off x="6609175" y="4313306"/>
            <a:ext cx="242136" cy="242136"/>
          </a:xfrm>
          <a:prstGeom prst="ellipse">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椭圆 33"/>
          <p:cNvSpPr/>
          <p:nvPr/>
        </p:nvSpPr>
        <p:spPr>
          <a:xfrm rot="18542183">
            <a:off x="4556688" y="4683684"/>
            <a:ext cx="242136" cy="242136"/>
          </a:xfrm>
          <a:prstGeom prst="ellipse">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2" name="组合 1"/>
          <p:cNvGrpSpPr/>
          <p:nvPr/>
        </p:nvGrpSpPr>
        <p:grpSpPr>
          <a:xfrm>
            <a:off x="3885149" y="4313154"/>
            <a:ext cx="4237374" cy="2572231"/>
            <a:chOff x="3885149" y="4313154"/>
            <a:chExt cx="4237374" cy="2572231"/>
          </a:xfrm>
          <a:effectLst/>
        </p:grpSpPr>
        <p:sp>
          <p:nvSpPr>
            <p:cNvPr id="3" name="椭圆 2"/>
            <p:cNvSpPr/>
            <p:nvPr/>
          </p:nvSpPr>
          <p:spPr>
            <a:xfrm>
              <a:off x="3885149" y="4313154"/>
              <a:ext cx="4237374" cy="2572231"/>
            </a:xfrm>
            <a:custGeom>
              <a:avLst/>
              <a:gdLst/>
              <a:ahLst/>
              <a:cxnLst/>
              <a:rect l="l" t="t" r="r" b="b"/>
              <a:pathLst>
                <a:path w="5832648" h="3540618">
                  <a:moveTo>
                    <a:pt x="2916324" y="0"/>
                  </a:moveTo>
                  <a:cubicBezTo>
                    <a:pt x="4526965" y="0"/>
                    <a:pt x="5832648" y="1305683"/>
                    <a:pt x="5832648" y="2916324"/>
                  </a:cubicBezTo>
                  <a:cubicBezTo>
                    <a:pt x="5832648" y="3130729"/>
                    <a:pt x="5809511" y="3339730"/>
                    <a:pt x="5764000" y="3540618"/>
                  </a:cubicBezTo>
                  <a:lnTo>
                    <a:pt x="68648" y="3540618"/>
                  </a:lnTo>
                  <a:cubicBezTo>
                    <a:pt x="23137" y="3339730"/>
                    <a:pt x="0" y="3130729"/>
                    <a:pt x="0" y="2916324"/>
                  </a:cubicBezTo>
                  <a:cubicBezTo>
                    <a:pt x="0" y="1305683"/>
                    <a:pt x="1305683" y="0"/>
                    <a:pt x="2916324" y="0"/>
                  </a:cubicBezTo>
                  <a:close/>
                </a:path>
              </a:pathLst>
            </a:cu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椭圆 2"/>
            <p:cNvSpPr/>
            <p:nvPr/>
          </p:nvSpPr>
          <p:spPr>
            <a:xfrm>
              <a:off x="4237180" y="4740542"/>
              <a:ext cx="3533315" cy="2144843"/>
            </a:xfrm>
            <a:custGeom>
              <a:avLst/>
              <a:gdLst>
                <a:gd name="connsiteX0" fmla="*/ 68648 w 5832648"/>
                <a:gd name="connsiteY0" fmla="*/ 3540618 h 3667511"/>
                <a:gd name="connsiteX1" fmla="*/ 0 w 5832648"/>
                <a:gd name="connsiteY1" fmla="*/ 2916324 h 3667511"/>
                <a:gd name="connsiteX2" fmla="*/ 2916324 w 5832648"/>
                <a:gd name="connsiteY2" fmla="*/ 0 h 3667511"/>
                <a:gd name="connsiteX3" fmla="*/ 5832648 w 5832648"/>
                <a:gd name="connsiteY3" fmla="*/ 2916324 h 3667511"/>
                <a:gd name="connsiteX4" fmla="*/ 5764000 w 5832648"/>
                <a:gd name="connsiteY4" fmla="*/ 3540618 h 3667511"/>
                <a:gd name="connsiteX5" fmla="*/ 195541 w 5832648"/>
                <a:gd name="connsiteY5" fmla="*/ 3667511 h 3667511"/>
                <a:gd name="connsiteX0-1" fmla="*/ 68648 w 5832648"/>
                <a:gd name="connsiteY0-2" fmla="*/ 3540618 h 3540618"/>
                <a:gd name="connsiteX1-3" fmla="*/ 0 w 5832648"/>
                <a:gd name="connsiteY1-4" fmla="*/ 2916324 h 3540618"/>
                <a:gd name="connsiteX2-5" fmla="*/ 2916324 w 5832648"/>
                <a:gd name="connsiteY2-6" fmla="*/ 0 h 3540618"/>
                <a:gd name="connsiteX3-7" fmla="*/ 5832648 w 5832648"/>
                <a:gd name="connsiteY3-8" fmla="*/ 2916324 h 3540618"/>
                <a:gd name="connsiteX4-9" fmla="*/ 5764000 w 5832648"/>
                <a:gd name="connsiteY4-10" fmla="*/ 3540618 h 354061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832648" h="3540618">
                  <a:moveTo>
                    <a:pt x="68648" y="3540618"/>
                  </a:moveTo>
                  <a:cubicBezTo>
                    <a:pt x="23137" y="3339730"/>
                    <a:pt x="0" y="3130729"/>
                    <a:pt x="0" y="2916324"/>
                  </a:cubicBezTo>
                  <a:cubicBezTo>
                    <a:pt x="0" y="1305683"/>
                    <a:pt x="1305683" y="0"/>
                    <a:pt x="2916324" y="0"/>
                  </a:cubicBezTo>
                  <a:cubicBezTo>
                    <a:pt x="4526965" y="0"/>
                    <a:pt x="5832648" y="1305683"/>
                    <a:pt x="5832648" y="2916324"/>
                  </a:cubicBezTo>
                  <a:cubicBezTo>
                    <a:pt x="5832648" y="3130729"/>
                    <a:pt x="5809511" y="3339730"/>
                    <a:pt x="5764000" y="3540618"/>
                  </a:cubicBezTo>
                </a:path>
              </a:pathLst>
            </a:custGeom>
            <a:solidFill>
              <a:schemeClr val="bg1"/>
            </a:solidFill>
            <a:ln>
              <a:solidFill>
                <a:schemeClr val="accent5"/>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3" name="椭圆 2"/>
            <p:cNvSpPr/>
            <p:nvPr/>
          </p:nvSpPr>
          <p:spPr>
            <a:xfrm>
              <a:off x="4259560" y="4365105"/>
              <a:ext cx="2884481" cy="931449"/>
            </a:xfrm>
            <a:custGeom>
              <a:avLst/>
              <a:gdLst/>
              <a:ahLst/>
              <a:cxnLst/>
              <a:rect l="l" t="t" r="r" b="b"/>
              <a:pathLst>
                <a:path w="2884481" h="931449">
                  <a:moveTo>
                    <a:pt x="1754859" y="0"/>
                  </a:moveTo>
                  <a:cubicBezTo>
                    <a:pt x="2170620" y="0"/>
                    <a:pt x="2558410" y="119756"/>
                    <a:pt x="2884481" y="328452"/>
                  </a:cubicBezTo>
                  <a:cubicBezTo>
                    <a:pt x="2570254" y="181040"/>
                    <a:pt x="2219323" y="100123"/>
                    <a:pt x="1849493" y="100123"/>
                  </a:cubicBezTo>
                  <a:cubicBezTo>
                    <a:pt x="1113485" y="100123"/>
                    <a:pt x="452328" y="420601"/>
                    <a:pt x="0" y="931449"/>
                  </a:cubicBezTo>
                  <a:cubicBezTo>
                    <a:pt x="380851" y="369331"/>
                    <a:pt x="1024724" y="0"/>
                    <a:pt x="1754859" y="0"/>
                  </a:cubicBezTo>
                  <a:close/>
                </a:path>
              </a:pathLst>
            </a:custGeom>
            <a:gradFill>
              <a:gsLst>
                <a:gs pos="0">
                  <a:schemeClr val="bg1"/>
                </a:gs>
                <a:gs pos="46000">
                  <a:schemeClr val="bg1">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2" name="直接连接符 11"/>
          <p:cNvCxnSpPr/>
          <p:nvPr/>
        </p:nvCxnSpPr>
        <p:spPr>
          <a:xfrm flipV="1">
            <a:off x="6765618" y="3526366"/>
            <a:ext cx="206760" cy="786940"/>
          </a:xfrm>
          <a:prstGeom prst="line">
            <a:avLst/>
          </a:prstGeom>
          <a:solidFill>
            <a:schemeClr val="accent5"/>
          </a:solidFill>
          <a:ln w="571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flipV="1">
            <a:off x="3973951" y="3630093"/>
            <a:ext cx="632048" cy="1070932"/>
          </a:xfrm>
          <a:prstGeom prst="line">
            <a:avLst/>
          </a:prstGeom>
          <a:grpFill/>
          <a:ln w="571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9" name="任意多边形 38"/>
          <p:cNvSpPr/>
          <p:nvPr/>
        </p:nvSpPr>
        <p:spPr>
          <a:xfrm>
            <a:off x="6137815" y="1935512"/>
            <a:ext cx="819398" cy="629392"/>
          </a:xfrm>
          <a:custGeom>
            <a:avLst/>
            <a:gdLst>
              <a:gd name="connsiteX0" fmla="*/ 819398 w 819398"/>
              <a:gd name="connsiteY0" fmla="*/ 629392 h 629392"/>
              <a:gd name="connsiteX1" fmla="*/ 498764 w 819398"/>
              <a:gd name="connsiteY1" fmla="*/ 0 h 629392"/>
              <a:gd name="connsiteX2" fmla="*/ 0 w 819398"/>
              <a:gd name="connsiteY2" fmla="*/ 0 h 629392"/>
            </a:gdLst>
            <a:ahLst/>
            <a:cxnLst>
              <a:cxn ang="0">
                <a:pos x="connsiteX0" y="connsiteY0"/>
              </a:cxn>
              <a:cxn ang="0">
                <a:pos x="connsiteX1" y="connsiteY1"/>
              </a:cxn>
              <a:cxn ang="0">
                <a:pos x="connsiteX2" y="connsiteY2"/>
              </a:cxn>
            </a:cxnLst>
            <a:rect l="l" t="t" r="r" b="b"/>
            <a:pathLst>
              <a:path w="819398" h="629392">
                <a:moveTo>
                  <a:pt x="819398" y="629392"/>
                </a:moveTo>
                <a:lnTo>
                  <a:pt x="498764" y="0"/>
                </a:lnTo>
                <a:lnTo>
                  <a:pt x="0" y="0"/>
                </a:lnTo>
              </a:path>
            </a:pathLst>
          </a:custGeom>
          <a:noFill/>
          <a:ln w="19050">
            <a:solidFill>
              <a:schemeClr val="tx1">
                <a:lumMod val="50000"/>
                <a:lumOff val="50000"/>
              </a:schemeClr>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4894033" y="1700808"/>
            <a:ext cx="1237735" cy="338554"/>
          </a:xfrm>
          <a:prstGeom prst="rect">
            <a:avLst/>
          </a:prstGeom>
          <a:noFill/>
        </p:spPr>
        <p:txBody>
          <a:bodyPr wrap="square" rtlCol="0">
            <a:spAutoFit/>
          </a:bodyPr>
          <a:lstStyle>
            <a:defPPr>
              <a:defRPr lang="zh-CN"/>
            </a:defPPr>
            <a:lvl1pPr>
              <a:defRPr sz="1600" b="1">
                <a:solidFill>
                  <a:schemeClr val="accent5"/>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Your text</a:t>
            </a:r>
            <a:endParaRPr lang="zh-CN" altLang="en-US" dirty="0">
              <a:solidFill>
                <a:schemeClr val="tx1">
                  <a:lumMod val="65000"/>
                  <a:lumOff val="35000"/>
                </a:schemeClr>
              </a:solidFill>
            </a:endParaRPr>
          </a:p>
        </p:txBody>
      </p:sp>
      <p:sp>
        <p:nvSpPr>
          <p:cNvPr id="44" name="TextBox 43"/>
          <p:cNvSpPr txBox="1"/>
          <p:nvPr/>
        </p:nvSpPr>
        <p:spPr>
          <a:xfrm>
            <a:off x="4691607" y="5415607"/>
            <a:ext cx="2664296" cy="400110"/>
          </a:xfrm>
          <a:prstGeom prst="rect">
            <a:avLst/>
          </a:prstGeom>
          <a:noFill/>
        </p:spPr>
        <p:txBody>
          <a:bodyPr wrap="square" rtlCol="0">
            <a:spAutoFit/>
          </a:bodyPr>
          <a:lstStyle/>
          <a:p>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Add your title here</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任意多边形 45"/>
          <p:cNvSpPr/>
          <p:nvPr/>
        </p:nvSpPr>
        <p:spPr>
          <a:xfrm rot="17650961">
            <a:off x="3062938" y="3881111"/>
            <a:ext cx="570880" cy="172130"/>
          </a:xfrm>
          <a:custGeom>
            <a:avLst/>
            <a:gdLst>
              <a:gd name="connsiteX0" fmla="*/ 819398 w 819398"/>
              <a:gd name="connsiteY0" fmla="*/ 629392 h 629392"/>
              <a:gd name="connsiteX1" fmla="*/ 498764 w 819398"/>
              <a:gd name="connsiteY1" fmla="*/ 0 h 629392"/>
              <a:gd name="connsiteX2" fmla="*/ 0 w 819398"/>
              <a:gd name="connsiteY2" fmla="*/ 0 h 629392"/>
            </a:gdLst>
            <a:ahLst/>
            <a:cxnLst>
              <a:cxn ang="0">
                <a:pos x="connsiteX0" y="connsiteY0"/>
              </a:cxn>
              <a:cxn ang="0">
                <a:pos x="connsiteX1" y="connsiteY1"/>
              </a:cxn>
              <a:cxn ang="0">
                <a:pos x="connsiteX2" y="connsiteY2"/>
              </a:cxn>
            </a:cxnLst>
            <a:rect l="l" t="t" r="r" b="b"/>
            <a:pathLst>
              <a:path w="819398" h="629392">
                <a:moveTo>
                  <a:pt x="819398" y="629392"/>
                </a:moveTo>
                <a:lnTo>
                  <a:pt x="498764" y="0"/>
                </a:lnTo>
                <a:lnTo>
                  <a:pt x="0" y="0"/>
                </a:lnTo>
              </a:path>
            </a:pathLst>
          </a:custGeom>
          <a:noFill/>
          <a:ln w="19050">
            <a:solidFill>
              <a:schemeClr val="tx1">
                <a:lumMod val="50000"/>
                <a:lumOff val="50000"/>
              </a:schemeClr>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8612074" y="5183381"/>
            <a:ext cx="1048085" cy="945914"/>
            <a:chOff x="8612074" y="5183381"/>
            <a:chExt cx="1048085" cy="945914"/>
          </a:xfrm>
        </p:grpSpPr>
        <p:grpSp>
          <p:nvGrpSpPr>
            <p:cNvPr id="7" name="组合 6"/>
            <p:cNvGrpSpPr/>
            <p:nvPr/>
          </p:nvGrpSpPr>
          <p:grpSpPr>
            <a:xfrm>
              <a:off x="8612074" y="5183381"/>
              <a:ext cx="945914" cy="945914"/>
              <a:chOff x="8612074" y="5183381"/>
              <a:chExt cx="945914" cy="945914"/>
            </a:xfrm>
          </p:grpSpPr>
          <p:sp>
            <p:nvSpPr>
              <p:cNvPr id="29" name="椭圆 28"/>
              <p:cNvSpPr/>
              <p:nvPr/>
            </p:nvSpPr>
            <p:spPr>
              <a:xfrm rot="3654796">
                <a:off x="8612074" y="5183381"/>
                <a:ext cx="945914" cy="945914"/>
              </a:xfrm>
              <a:prstGeom prst="ellipse">
                <a:avLst/>
              </a:prstGeom>
              <a:solidFill>
                <a:srgbClr val="B1AE2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5" name="椭圆 53"/>
              <p:cNvSpPr/>
              <p:nvPr/>
            </p:nvSpPr>
            <p:spPr>
              <a:xfrm>
                <a:off x="8898122" y="5238786"/>
                <a:ext cx="543014" cy="217752"/>
              </a:xfrm>
              <a:custGeom>
                <a:avLst/>
                <a:gdLst/>
                <a:ahLst/>
                <a:cxnLst/>
                <a:rect l="l" t="t" r="r" b="b"/>
                <a:pathLst>
                  <a:path w="930389" h="367949">
                    <a:moveTo>
                      <a:pt x="372561" y="0"/>
                    </a:moveTo>
                    <a:cubicBezTo>
                      <a:pt x="625563" y="0"/>
                      <a:pt x="842119" y="152095"/>
                      <a:pt x="930389" y="367949"/>
                    </a:cubicBezTo>
                    <a:cubicBezTo>
                      <a:pt x="754062" y="200087"/>
                      <a:pt x="512745" y="97530"/>
                      <a:pt x="246853" y="97530"/>
                    </a:cubicBezTo>
                    <a:cubicBezTo>
                      <a:pt x="161506" y="97530"/>
                      <a:pt x="78691" y="108097"/>
                      <a:pt x="0" y="129112"/>
                    </a:cubicBezTo>
                    <a:cubicBezTo>
                      <a:pt x="101145" y="47508"/>
                      <a:pt x="231161" y="0"/>
                      <a:pt x="372561" y="0"/>
                    </a:cubicBezTo>
                    <a:close/>
                  </a:path>
                </a:pathLst>
              </a:custGeom>
              <a:gradFill flip="none" rotWithShape="1">
                <a:gsLst>
                  <a:gs pos="6000">
                    <a:schemeClr val="bg1"/>
                  </a:gs>
                  <a:gs pos="100000">
                    <a:schemeClr val="bg1">
                      <a:alpha val="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8" name="TextBox 47"/>
            <p:cNvSpPr txBox="1"/>
            <p:nvPr/>
          </p:nvSpPr>
          <p:spPr>
            <a:xfrm>
              <a:off x="8765835" y="5456538"/>
              <a:ext cx="894324" cy="400110"/>
            </a:xfrm>
            <a:prstGeom prst="rect">
              <a:avLst/>
            </a:prstGeom>
            <a:noFill/>
          </p:spPr>
          <p:txBody>
            <a:bodyPr wrap="square" rtlCol="0">
              <a:spAutoFit/>
            </a:bodyPr>
            <a:lstStyle/>
            <a:p>
              <a:r>
                <a:rPr lang="en-US" altLang="zh-CN" sz="2000" b="1">
                  <a:solidFill>
                    <a:schemeClr val="tx1">
                      <a:lumMod val="75000"/>
                      <a:lumOff val="25000"/>
                    </a:schemeClr>
                  </a:solidFill>
                  <a:latin typeface="微软雅黑" panose="020B0503020204020204" pitchFamily="34" charset="-122"/>
                  <a:ea typeface="微软雅黑" panose="020B0503020204020204" pitchFamily="34" charset="-122"/>
                </a:rPr>
                <a:t>text</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9" name="TextBox 48"/>
          <p:cNvSpPr txBox="1"/>
          <p:nvPr/>
        </p:nvSpPr>
        <p:spPr>
          <a:xfrm>
            <a:off x="2605862" y="4185849"/>
            <a:ext cx="1237735" cy="338554"/>
          </a:xfrm>
          <a:prstGeom prst="rect">
            <a:avLst/>
          </a:prstGeom>
          <a:noFill/>
        </p:spPr>
        <p:txBody>
          <a:bodyPr wrap="square" rtlCol="0">
            <a:spAutoFit/>
          </a:bodyPr>
          <a:lstStyle/>
          <a:p>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Your text</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2" name="TextBox 51"/>
          <p:cNvSpPr txBox="1"/>
          <p:nvPr/>
        </p:nvSpPr>
        <p:spPr>
          <a:xfrm>
            <a:off x="7859960" y="3771395"/>
            <a:ext cx="1237735" cy="338554"/>
          </a:xfrm>
          <a:prstGeom prst="rect">
            <a:avLst/>
          </a:prstGeom>
          <a:noFill/>
        </p:spPr>
        <p:txBody>
          <a:bodyPr wrap="square" rtlCol="0">
            <a:spAutoFit/>
          </a:bodyPr>
          <a:lstStyle>
            <a:defPPr>
              <a:defRPr lang="zh-CN"/>
            </a:defPPr>
            <a:lvl1pPr>
              <a:defRPr sz="1600" b="1">
                <a:solidFill>
                  <a:schemeClr val="accent5"/>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Your text</a:t>
            </a:r>
            <a:endParaRPr lang="zh-CN" altLang="en-US" dirty="0">
              <a:solidFill>
                <a:schemeClr val="tx1">
                  <a:lumMod val="65000"/>
                  <a:lumOff val="35000"/>
                </a:schemeClr>
              </a:solidFill>
            </a:endParaRPr>
          </a:p>
        </p:txBody>
      </p:sp>
      <p:sp>
        <p:nvSpPr>
          <p:cNvPr id="38" name="矩形 37"/>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04</a:t>
            </a:r>
          </a:p>
        </p:txBody>
      </p:sp>
      <p:sp>
        <p:nvSpPr>
          <p:cNvPr id="55" name="文本框 54"/>
          <p:cNvSpPr txBox="1"/>
          <p:nvPr/>
        </p:nvSpPr>
        <p:spPr>
          <a:xfrm>
            <a:off x="1402304" y="241629"/>
            <a:ext cx="5136482"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Add Your Title Here</a:t>
            </a:r>
            <a:endParaRPr lang="zh-CN" altLang="en-US" sz="2800" dirty="0">
              <a:latin typeface="微软雅黑" panose="020B0503020204020204" pitchFamily="34" charset="-122"/>
              <a:ea typeface="微软雅黑" panose="020B0503020204020204" pitchFamily="34" charset="-122"/>
            </a:endParaRPr>
          </a:p>
        </p:txBody>
      </p:sp>
      <p:grpSp>
        <p:nvGrpSpPr>
          <p:cNvPr id="56" name="组合 55"/>
          <p:cNvGrpSpPr/>
          <p:nvPr/>
        </p:nvGrpSpPr>
        <p:grpSpPr>
          <a:xfrm rot="17100000">
            <a:off x="175953" y="261388"/>
            <a:ext cx="481872" cy="469661"/>
            <a:chOff x="1032060" y="5022216"/>
            <a:chExt cx="753746" cy="734645"/>
          </a:xfrm>
        </p:grpSpPr>
        <p:sp>
          <p:nvSpPr>
            <p:cNvPr id="57" name="等腰三角形 56"/>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6560167" y="2418469"/>
            <a:ext cx="1307504" cy="1277972"/>
            <a:chOff x="6560167" y="2418469"/>
            <a:chExt cx="1307504" cy="1277972"/>
          </a:xfrm>
        </p:grpSpPr>
        <p:grpSp>
          <p:nvGrpSpPr>
            <p:cNvPr id="4" name="组合 3"/>
            <p:cNvGrpSpPr/>
            <p:nvPr/>
          </p:nvGrpSpPr>
          <p:grpSpPr>
            <a:xfrm>
              <a:off x="6560167" y="2418469"/>
              <a:ext cx="1307504" cy="1277972"/>
              <a:chOff x="6560167" y="2418469"/>
              <a:chExt cx="1307504" cy="1277972"/>
            </a:xfrm>
          </p:grpSpPr>
          <p:sp>
            <p:nvSpPr>
              <p:cNvPr id="5" name="椭圆 4"/>
              <p:cNvSpPr/>
              <p:nvPr/>
            </p:nvSpPr>
            <p:spPr>
              <a:xfrm rot="21364460">
                <a:off x="6560167" y="2418469"/>
                <a:ext cx="1277972" cy="1277972"/>
              </a:xfrm>
              <a:prstGeom prst="ellipse">
                <a:avLst/>
              </a:prstGeom>
              <a:solidFill>
                <a:srgbClr val="D4D15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4" name="椭圆 53"/>
              <p:cNvSpPr/>
              <p:nvPr/>
            </p:nvSpPr>
            <p:spPr>
              <a:xfrm rot="1033994">
                <a:off x="6937282" y="2499443"/>
                <a:ext cx="930389" cy="367949"/>
              </a:xfrm>
              <a:custGeom>
                <a:avLst/>
                <a:gdLst/>
                <a:ahLst/>
                <a:cxnLst/>
                <a:rect l="l" t="t" r="r" b="b"/>
                <a:pathLst>
                  <a:path w="930389" h="367949">
                    <a:moveTo>
                      <a:pt x="372561" y="0"/>
                    </a:moveTo>
                    <a:cubicBezTo>
                      <a:pt x="625563" y="0"/>
                      <a:pt x="842119" y="152095"/>
                      <a:pt x="930389" y="367949"/>
                    </a:cubicBezTo>
                    <a:cubicBezTo>
                      <a:pt x="754062" y="200087"/>
                      <a:pt x="512745" y="97530"/>
                      <a:pt x="246853" y="97530"/>
                    </a:cubicBezTo>
                    <a:cubicBezTo>
                      <a:pt x="161506" y="97530"/>
                      <a:pt x="78691" y="108097"/>
                      <a:pt x="0" y="129112"/>
                    </a:cubicBezTo>
                    <a:cubicBezTo>
                      <a:pt x="101145" y="47508"/>
                      <a:pt x="231161" y="0"/>
                      <a:pt x="372561" y="0"/>
                    </a:cubicBezTo>
                    <a:close/>
                  </a:path>
                </a:pathLst>
              </a:custGeom>
              <a:gradFill flip="none" rotWithShape="1">
                <a:gsLst>
                  <a:gs pos="6000">
                    <a:schemeClr val="bg1"/>
                  </a:gs>
                  <a:gs pos="100000">
                    <a:schemeClr val="bg1">
                      <a:alpha val="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3" name="TextBox 42"/>
            <p:cNvSpPr txBox="1"/>
            <p:nvPr/>
          </p:nvSpPr>
          <p:spPr>
            <a:xfrm>
              <a:off x="6893627" y="2857400"/>
              <a:ext cx="894324" cy="400110"/>
            </a:xfrm>
            <a:prstGeom prst="rect">
              <a:avLst/>
            </a:prstGeom>
            <a:noFill/>
          </p:spPr>
          <p:txBody>
            <a:bodyPr wrap="square" rtlCol="0">
              <a:spAutoFit/>
            </a:bodyPr>
            <a:lstStyle>
              <a:defPPr>
                <a:defRPr lang="zh-CN"/>
              </a:defPPr>
              <a:lvl1pPr>
                <a:defRPr sz="2000" b="1">
                  <a:solidFill>
                    <a:schemeClr val="accent5">
                      <a:lumMod val="50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75000"/>
                      <a:lumOff val="25000"/>
                    </a:schemeClr>
                  </a:solidFill>
                </a:rPr>
                <a:t>text</a:t>
              </a:r>
              <a:endParaRPr lang="zh-CN" altLang="en-US" dirty="0">
                <a:solidFill>
                  <a:schemeClr val="tx1">
                    <a:lumMod val="75000"/>
                    <a:lumOff val="25000"/>
                  </a:schemeClr>
                </a:solidFill>
              </a:endParaRPr>
            </a:p>
          </p:txBody>
        </p:sp>
      </p:grpSp>
      <p:sp>
        <p:nvSpPr>
          <p:cNvPr id="60" name="文本框 59"/>
          <p:cNvSpPr txBox="1"/>
          <p:nvPr/>
        </p:nvSpPr>
        <p:spPr>
          <a:xfrm>
            <a:off x="4646609" y="5963756"/>
            <a:ext cx="2870348" cy="523220"/>
          </a:xfrm>
          <a:prstGeom prst="rect">
            <a:avLst/>
          </a:prstGeom>
          <a:noFill/>
        </p:spPr>
        <p:txBody>
          <a:bodyPr wrap="square" rtlCol="0">
            <a:spAutoFit/>
          </a:bodyPr>
          <a:lstStyle/>
          <a:p>
            <a:pPr algn="just"/>
            <a:r>
              <a:rPr lang="en-US" altLang="zh-CN" sz="1400" dirty="0">
                <a:solidFill>
                  <a:schemeClr val="tx1">
                    <a:lumMod val="65000"/>
                    <a:lumOff val="35000"/>
                  </a:schemeClr>
                </a:solidFill>
              </a:rPr>
              <a:t>The quick brown fox jumps over the lazy dog. </a:t>
            </a:r>
          </a:p>
        </p:txBody>
      </p:sp>
      <p:sp>
        <p:nvSpPr>
          <p:cNvPr id="61" name="文本框 60"/>
          <p:cNvSpPr txBox="1"/>
          <p:nvPr/>
        </p:nvSpPr>
        <p:spPr>
          <a:xfrm>
            <a:off x="2877186" y="2002748"/>
            <a:ext cx="3670328" cy="738664"/>
          </a:xfrm>
          <a:prstGeom prst="rect">
            <a:avLst/>
          </a:prstGeom>
          <a:noFill/>
        </p:spPr>
        <p:txBody>
          <a:bodyPr wrap="square" rtlCol="0">
            <a:spAutoFit/>
          </a:bodyPr>
          <a:lstStyle/>
          <a:p>
            <a:pPr algn="just"/>
            <a:r>
              <a:rPr lang="en-US" altLang="zh-CN" sz="1400" dirty="0">
                <a:solidFill>
                  <a:schemeClr val="tx1">
                    <a:lumMod val="65000"/>
                    <a:lumOff val="35000"/>
                  </a:schemeClr>
                </a:solidFill>
              </a:rPr>
              <a:t>The quick brown fox jumps over the lazy dog. The quick brown fox jumps over the lazy dog. </a:t>
            </a:r>
          </a:p>
        </p:txBody>
      </p:sp>
      <p:sp>
        <p:nvSpPr>
          <p:cNvPr id="64" name="文本框 63"/>
          <p:cNvSpPr txBox="1"/>
          <p:nvPr/>
        </p:nvSpPr>
        <p:spPr>
          <a:xfrm>
            <a:off x="725881" y="4488672"/>
            <a:ext cx="3670328" cy="738664"/>
          </a:xfrm>
          <a:prstGeom prst="rect">
            <a:avLst/>
          </a:prstGeom>
          <a:noFill/>
        </p:spPr>
        <p:txBody>
          <a:bodyPr wrap="square" rtlCol="0">
            <a:spAutoFit/>
          </a:bodyPr>
          <a:lstStyle/>
          <a:p>
            <a:pPr algn="just"/>
            <a:r>
              <a:rPr lang="en-US" altLang="zh-CN" sz="1400" dirty="0">
                <a:solidFill>
                  <a:schemeClr val="tx1">
                    <a:lumMod val="65000"/>
                    <a:lumOff val="35000"/>
                  </a:schemeClr>
                </a:solidFill>
              </a:rPr>
              <a:t>The quick brown fox jumps over the lazy dog. The quick brown fox jumps over the lazy dog. </a:t>
            </a:r>
          </a:p>
        </p:txBody>
      </p:sp>
      <p:sp>
        <p:nvSpPr>
          <p:cNvPr id="66" name="文本框 65"/>
          <p:cNvSpPr txBox="1"/>
          <p:nvPr/>
        </p:nvSpPr>
        <p:spPr>
          <a:xfrm>
            <a:off x="7896846" y="4128807"/>
            <a:ext cx="3670328" cy="738664"/>
          </a:xfrm>
          <a:prstGeom prst="rect">
            <a:avLst/>
          </a:prstGeom>
          <a:noFill/>
        </p:spPr>
        <p:txBody>
          <a:bodyPr wrap="square" rtlCol="0">
            <a:spAutoFit/>
          </a:bodyPr>
          <a:lstStyle/>
          <a:p>
            <a:pPr algn="just"/>
            <a:r>
              <a:rPr lang="en-US" altLang="zh-CN" sz="1400" dirty="0">
                <a:solidFill>
                  <a:schemeClr val="tx1">
                    <a:lumMod val="65000"/>
                    <a:lumOff val="35000"/>
                  </a:schemeClr>
                </a:solidFill>
              </a:rPr>
              <a:t>The quick brown fox jumps over the lazy dog. The quick brown fox jumps over the lazy dog. </a:t>
            </a:r>
          </a:p>
        </p:txBody>
      </p:sp>
      <p:grpSp>
        <p:nvGrpSpPr>
          <p:cNvPr id="10" name="组合 9"/>
          <p:cNvGrpSpPr/>
          <p:nvPr/>
        </p:nvGrpSpPr>
        <p:grpSpPr>
          <a:xfrm>
            <a:off x="3218616" y="2964121"/>
            <a:ext cx="1040943" cy="931797"/>
            <a:chOff x="3218616" y="2964121"/>
            <a:chExt cx="1040943" cy="931797"/>
          </a:xfrm>
        </p:grpSpPr>
        <p:grpSp>
          <p:nvGrpSpPr>
            <p:cNvPr id="9" name="组合 8"/>
            <p:cNvGrpSpPr/>
            <p:nvPr/>
          </p:nvGrpSpPr>
          <p:grpSpPr>
            <a:xfrm>
              <a:off x="3218616" y="2964121"/>
              <a:ext cx="931797" cy="931797"/>
              <a:chOff x="3218616" y="2964121"/>
              <a:chExt cx="931797" cy="931797"/>
            </a:xfrm>
          </p:grpSpPr>
          <p:sp>
            <p:nvSpPr>
              <p:cNvPr id="35" name="椭圆 34"/>
              <p:cNvSpPr/>
              <p:nvPr/>
            </p:nvSpPr>
            <p:spPr>
              <a:xfrm rot="18306643">
                <a:off x="3218616" y="2964121"/>
                <a:ext cx="931797" cy="931797"/>
              </a:xfrm>
              <a:prstGeom prst="ellipse">
                <a:avLst/>
              </a:prstGeom>
              <a:solidFill>
                <a:srgbClr val="A9A6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2" name="椭圆 53"/>
              <p:cNvSpPr/>
              <p:nvPr/>
            </p:nvSpPr>
            <p:spPr>
              <a:xfrm>
                <a:off x="3539479" y="3032577"/>
                <a:ext cx="543014" cy="217752"/>
              </a:xfrm>
              <a:custGeom>
                <a:avLst/>
                <a:gdLst/>
                <a:ahLst/>
                <a:cxnLst/>
                <a:rect l="l" t="t" r="r" b="b"/>
                <a:pathLst>
                  <a:path w="930389" h="367949">
                    <a:moveTo>
                      <a:pt x="372561" y="0"/>
                    </a:moveTo>
                    <a:cubicBezTo>
                      <a:pt x="625563" y="0"/>
                      <a:pt x="842119" y="152095"/>
                      <a:pt x="930389" y="367949"/>
                    </a:cubicBezTo>
                    <a:cubicBezTo>
                      <a:pt x="754062" y="200087"/>
                      <a:pt x="512745" y="97530"/>
                      <a:pt x="246853" y="97530"/>
                    </a:cubicBezTo>
                    <a:cubicBezTo>
                      <a:pt x="161506" y="97530"/>
                      <a:pt x="78691" y="108097"/>
                      <a:pt x="0" y="129112"/>
                    </a:cubicBezTo>
                    <a:cubicBezTo>
                      <a:pt x="101145" y="47508"/>
                      <a:pt x="231161" y="0"/>
                      <a:pt x="372561" y="0"/>
                    </a:cubicBezTo>
                    <a:close/>
                  </a:path>
                </a:pathLst>
              </a:custGeom>
              <a:gradFill flip="none" rotWithShape="1">
                <a:gsLst>
                  <a:gs pos="6000">
                    <a:schemeClr val="bg1"/>
                  </a:gs>
                  <a:gs pos="100000">
                    <a:schemeClr val="bg1">
                      <a:alpha val="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7" name="TextBox 46"/>
            <p:cNvSpPr txBox="1"/>
            <p:nvPr/>
          </p:nvSpPr>
          <p:spPr>
            <a:xfrm>
              <a:off x="3365235" y="3191806"/>
              <a:ext cx="894324" cy="400110"/>
            </a:xfrm>
            <a:prstGeom prst="rect">
              <a:avLst/>
            </a:prstGeom>
            <a:noFill/>
          </p:spPr>
          <p:txBody>
            <a:bodyPr wrap="square" rtlCol="0">
              <a:spAutoFit/>
            </a:bodyPr>
            <a:lstStyle>
              <a:defPPr>
                <a:defRPr lang="zh-CN"/>
              </a:defPPr>
              <a:lvl1pPr>
                <a:defRPr sz="2000" b="1">
                  <a:solidFill>
                    <a:schemeClr val="accent5">
                      <a:lumMod val="50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75000"/>
                      <a:lumOff val="25000"/>
                    </a:schemeClr>
                  </a:solidFill>
                </a:rPr>
                <a:t>text</a:t>
              </a:r>
              <a:endParaRPr lang="zh-CN" altLang="en-US" dirty="0">
                <a:solidFill>
                  <a:schemeClr val="tx1">
                    <a:lumMod val="75000"/>
                    <a:lumOff val="25000"/>
                  </a:schemeClr>
                </a:solidFill>
              </a:endParaRPr>
            </a:p>
          </p:txBody>
        </p:sp>
      </p:gr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p:cTn id="7" dur="500" fill="hold"/>
                                        <p:tgtEl>
                                          <p:spTgt spid="56"/>
                                        </p:tgtEl>
                                        <p:attrNameLst>
                                          <p:attrName>ppt_w</p:attrName>
                                        </p:attrNameLst>
                                      </p:cBhvr>
                                      <p:tavLst>
                                        <p:tav tm="0">
                                          <p:val>
                                            <p:fltVal val="0"/>
                                          </p:val>
                                        </p:tav>
                                        <p:tav tm="100000">
                                          <p:val>
                                            <p:strVal val="#ppt_w"/>
                                          </p:val>
                                        </p:tav>
                                      </p:tavLst>
                                    </p:anim>
                                    <p:anim calcmode="lin" valueType="num">
                                      <p:cBhvr>
                                        <p:cTn id="8" dur="500" fill="hold"/>
                                        <p:tgtEl>
                                          <p:spTgt spid="56"/>
                                        </p:tgtEl>
                                        <p:attrNameLst>
                                          <p:attrName>ppt_h</p:attrName>
                                        </p:attrNameLst>
                                      </p:cBhvr>
                                      <p:tavLst>
                                        <p:tav tm="0">
                                          <p:val>
                                            <p:fltVal val="0"/>
                                          </p:val>
                                        </p:tav>
                                        <p:tav tm="100000">
                                          <p:val>
                                            <p:strVal val="#ppt_h"/>
                                          </p:val>
                                        </p:tav>
                                      </p:tavLst>
                                    </p:anim>
                                    <p:anim calcmode="lin" valueType="num">
                                      <p:cBhvr>
                                        <p:cTn id="9" dur="500" fill="hold"/>
                                        <p:tgtEl>
                                          <p:spTgt spid="56"/>
                                        </p:tgtEl>
                                        <p:attrNameLst>
                                          <p:attrName>style.rotation</p:attrName>
                                        </p:attrNameLst>
                                      </p:cBhvr>
                                      <p:tavLst>
                                        <p:tav tm="0">
                                          <p:val>
                                            <p:fltVal val="360"/>
                                          </p:val>
                                        </p:tav>
                                        <p:tav tm="100000">
                                          <p:val>
                                            <p:fltVal val="0"/>
                                          </p:val>
                                        </p:tav>
                                      </p:tavLst>
                                    </p:anim>
                                    <p:animEffect transition="in" filter="fade">
                                      <p:cBhvr>
                                        <p:cTn id="10" dur="500"/>
                                        <p:tgtEl>
                                          <p:spTgt spid="56"/>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1000"/>
                                        <p:tgtEl>
                                          <p:spTgt spid="44"/>
                                        </p:tgtEl>
                                      </p:cBhvr>
                                    </p:animEffect>
                                    <p:anim calcmode="lin" valueType="num">
                                      <p:cBhvr>
                                        <p:cTn id="20" dur="1000" fill="hold"/>
                                        <p:tgtEl>
                                          <p:spTgt spid="44"/>
                                        </p:tgtEl>
                                        <p:attrNameLst>
                                          <p:attrName>ppt_x</p:attrName>
                                        </p:attrNameLst>
                                      </p:cBhvr>
                                      <p:tavLst>
                                        <p:tav tm="0">
                                          <p:val>
                                            <p:strVal val="#ppt_x"/>
                                          </p:val>
                                        </p:tav>
                                        <p:tav tm="100000">
                                          <p:val>
                                            <p:strVal val="#ppt_x"/>
                                          </p:val>
                                        </p:tav>
                                      </p:tavLst>
                                    </p:anim>
                                    <p:anim calcmode="lin" valueType="num">
                                      <p:cBhvr>
                                        <p:cTn id="21" dur="1000" fill="hold"/>
                                        <p:tgtEl>
                                          <p:spTgt spid="44"/>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wipe(left)">
                                      <p:cBhvr>
                                        <p:cTn id="25" dur="750"/>
                                        <p:tgtEl>
                                          <p:spTgt spid="60"/>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par>
                          <p:cTn id="36" fill="hold">
                            <p:stCondLst>
                              <p:cond delay="3000"/>
                            </p:stCondLst>
                            <p:childTnLst>
                              <p:par>
                                <p:cTn id="37" presetID="22" presetClass="entr" presetSubtype="4" fill="hold" nodeType="after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down)">
                                      <p:cBhvr>
                                        <p:cTn id="39" dur="650"/>
                                        <p:tgtEl>
                                          <p:spTgt spid="32"/>
                                        </p:tgtEl>
                                      </p:cBhvr>
                                    </p:animEffect>
                                  </p:childTnLst>
                                </p:cTn>
                              </p:par>
                              <p:par>
                                <p:cTn id="40" presetID="22" presetClass="entr" presetSubtype="4"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down)">
                                      <p:cBhvr>
                                        <p:cTn id="42" dur="650"/>
                                        <p:tgtEl>
                                          <p:spTgt spid="12"/>
                                        </p:tgtEl>
                                      </p:cBhvr>
                                    </p:animEffect>
                                  </p:childTnLst>
                                </p:cTn>
                              </p:par>
                              <p:par>
                                <p:cTn id="43" presetID="22" presetClass="entr" presetSubtype="4"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wipe(down)">
                                      <p:cBhvr>
                                        <p:cTn id="45" dur="650"/>
                                        <p:tgtEl>
                                          <p:spTgt spid="26"/>
                                        </p:tgtEl>
                                      </p:cBhvr>
                                    </p:animEffect>
                                  </p:childTnLst>
                                </p:cTn>
                              </p:par>
                              <p:par>
                                <p:cTn id="46" presetID="53" presetClass="entr" presetSubtype="16" fill="hold" nodeType="withEffect">
                                  <p:stCondLst>
                                    <p:cond delay="150"/>
                                  </p:stCondLst>
                                  <p:childTnLst>
                                    <p:set>
                                      <p:cBhvr>
                                        <p:cTn id="47" dur="1" fill="hold">
                                          <p:stCondLst>
                                            <p:cond delay="0"/>
                                          </p:stCondLst>
                                        </p:cTn>
                                        <p:tgtEl>
                                          <p:spTgt spid="10"/>
                                        </p:tgtEl>
                                        <p:attrNameLst>
                                          <p:attrName>style.visibility</p:attrName>
                                        </p:attrNameLst>
                                      </p:cBhvr>
                                      <p:to>
                                        <p:strVal val="visible"/>
                                      </p:to>
                                    </p:set>
                                    <p:anim calcmode="lin" valueType="num">
                                      <p:cBhvr>
                                        <p:cTn id="48" dur="650" fill="hold"/>
                                        <p:tgtEl>
                                          <p:spTgt spid="10"/>
                                        </p:tgtEl>
                                        <p:attrNameLst>
                                          <p:attrName>ppt_w</p:attrName>
                                        </p:attrNameLst>
                                      </p:cBhvr>
                                      <p:tavLst>
                                        <p:tav tm="0">
                                          <p:val>
                                            <p:fltVal val="0"/>
                                          </p:val>
                                        </p:tav>
                                        <p:tav tm="100000">
                                          <p:val>
                                            <p:strVal val="#ppt_w"/>
                                          </p:val>
                                        </p:tav>
                                      </p:tavLst>
                                    </p:anim>
                                    <p:anim calcmode="lin" valueType="num">
                                      <p:cBhvr>
                                        <p:cTn id="49" dur="650" fill="hold"/>
                                        <p:tgtEl>
                                          <p:spTgt spid="10"/>
                                        </p:tgtEl>
                                        <p:attrNameLst>
                                          <p:attrName>ppt_h</p:attrName>
                                        </p:attrNameLst>
                                      </p:cBhvr>
                                      <p:tavLst>
                                        <p:tav tm="0">
                                          <p:val>
                                            <p:fltVal val="0"/>
                                          </p:val>
                                        </p:tav>
                                        <p:tav tm="100000">
                                          <p:val>
                                            <p:strVal val="#ppt_h"/>
                                          </p:val>
                                        </p:tav>
                                      </p:tavLst>
                                    </p:anim>
                                    <p:animEffect transition="in" filter="fade">
                                      <p:cBhvr>
                                        <p:cTn id="50" dur="650"/>
                                        <p:tgtEl>
                                          <p:spTgt spid="10"/>
                                        </p:tgtEl>
                                      </p:cBhvr>
                                    </p:animEffect>
                                  </p:childTnLst>
                                </p:cTn>
                              </p:par>
                              <p:par>
                                <p:cTn id="51" presetID="53" presetClass="entr" presetSubtype="16" fill="hold" nodeType="withEffect">
                                  <p:stCondLst>
                                    <p:cond delay="150"/>
                                  </p:stCondLst>
                                  <p:childTnLst>
                                    <p:set>
                                      <p:cBhvr>
                                        <p:cTn id="52" dur="1" fill="hold">
                                          <p:stCondLst>
                                            <p:cond delay="0"/>
                                          </p:stCondLst>
                                        </p:cTn>
                                        <p:tgtEl>
                                          <p:spTgt spid="13"/>
                                        </p:tgtEl>
                                        <p:attrNameLst>
                                          <p:attrName>style.visibility</p:attrName>
                                        </p:attrNameLst>
                                      </p:cBhvr>
                                      <p:to>
                                        <p:strVal val="visible"/>
                                      </p:to>
                                    </p:set>
                                    <p:anim calcmode="lin" valueType="num">
                                      <p:cBhvr>
                                        <p:cTn id="53" dur="650" fill="hold"/>
                                        <p:tgtEl>
                                          <p:spTgt spid="13"/>
                                        </p:tgtEl>
                                        <p:attrNameLst>
                                          <p:attrName>ppt_w</p:attrName>
                                        </p:attrNameLst>
                                      </p:cBhvr>
                                      <p:tavLst>
                                        <p:tav tm="0">
                                          <p:val>
                                            <p:fltVal val="0"/>
                                          </p:val>
                                        </p:tav>
                                        <p:tav tm="100000">
                                          <p:val>
                                            <p:strVal val="#ppt_w"/>
                                          </p:val>
                                        </p:tav>
                                      </p:tavLst>
                                    </p:anim>
                                    <p:anim calcmode="lin" valueType="num">
                                      <p:cBhvr>
                                        <p:cTn id="54" dur="650" fill="hold"/>
                                        <p:tgtEl>
                                          <p:spTgt spid="13"/>
                                        </p:tgtEl>
                                        <p:attrNameLst>
                                          <p:attrName>ppt_h</p:attrName>
                                        </p:attrNameLst>
                                      </p:cBhvr>
                                      <p:tavLst>
                                        <p:tav tm="0">
                                          <p:val>
                                            <p:fltVal val="0"/>
                                          </p:val>
                                        </p:tav>
                                        <p:tav tm="100000">
                                          <p:val>
                                            <p:strVal val="#ppt_h"/>
                                          </p:val>
                                        </p:tav>
                                      </p:tavLst>
                                    </p:anim>
                                    <p:animEffect transition="in" filter="fade">
                                      <p:cBhvr>
                                        <p:cTn id="55" dur="650"/>
                                        <p:tgtEl>
                                          <p:spTgt spid="13"/>
                                        </p:tgtEl>
                                      </p:cBhvr>
                                    </p:animEffect>
                                  </p:childTnLst>
                                </p:cTn>
                              </p:par>
                              <p:par>
                                <p:cTn id="56" presetID="53" presetClass="entr" presetSubtype="16" fill="hold" nodeType="withEffect">
                                  <p:stCondLst>
                                    <p:cond delay="150"/>
                                  </p:stCondLst>
                                  <p:childTnLst>
                                    <p:set>
                                      <p:cBhvr>
                                        <p:cTn id="57" dur="1" fill="hold">
                                          <p:stCondLst>
                                            <p:cond delay="0"/>
                                          </p:stCondLst>
                                        </p:cTn>
                                        <p:tgtEl>
                                          <p:spTgt spid="14"/>
                                        </p:tgtEl>
                                        <p:attrNameLst>
                                          <p:attrName>style.visibility</p:attrName>
                                        </p:attrNameLst>
                                      </p:cBhvr>
                                      <p:to>
                                        <p:strVal val="visible"/>
                                      </p:to>
                                    </p:set>
                                    <p:anim calcmode="lin" valueType="num">
                                      <p:cBhvr>
                                        <p:cTn id="58" dur="650" fill="hold"/>
                                        <p:tgtEl>
                                          <p:spTgt spid="14"/>
                                        </p:tgtEl>
                                        <p:attrNameLst>
                                          <p:attrName>ppt_w</p:attrName>
                                        </p:attrNameLst>
                                      </p:cBhvr>
                                      <p:tavLst>
                                        <p:tav tm="0">
                                          <p:val>
                                            <p:fltVal val="0"/>
                                          </p:val>
                                        </p:tav>
                                        <p:tav tm="100000">
                                          <p:val>
                                            <p:strVal val="#ppt_w"/>
                                          </p:val>
                                        </p:tav>
                                      </p:tavLst>
                                    </p:anim>
                                    <p:anim calcmode="lin" valueType="num">
                                      <p:cBhvr>
                                        <p:cTn id="59" dur="650" fill="hold"/>
                                        <p:tgtEl>
                                          <p:spTgt spid="14"/>
                                        </p:tgtEl>
                                        <p:attrNameLst>
                                          <p:attrName>ppt_h</p:attrName>
                                        </p:attrNameLst>
                                      </p:cBhvr>
                                      <p:tavLst>
                                        <p:tav tm="0">
                                          <p:val>
                                            <p:fltVal val="0"/>
                                          </p:val>
                                        </p:tav>
                                        <p:tav tm="100000">
                                          <p:val>
                                            <p:strVal val="#ppt_h"/>
                                          </p:val>
                                        </p:tav>
                                      </p:tavLst>
                                    </p:anim>
                                    <p:animEffect transition="in" filter="fade">
                                      <p:cBhvr>
                                        <p:cTn id="60" dur="650"/>
                                        <p:tgtEl>
                                          <p:spTgt spid="14"/>
                                        </p:tgtEl>
                                      </p:cBhvr>
                                    </p:animEffect>
                                  </p:childTnLst>
                                </p:cTn>
                              </p:par>
                            </p:childTnLst>
                          </p:cTn>
                        </p:par>
                        <p:par>
                          <p:cTn id="61" fill="hold">
                            <p:stCondLst>
                              <p:cond delay="4000"/>
                            </p:stCondLst>
                            <p:childTnLst>
                              <p:par>
                                <p:cTn id="62" presetID="22" presetClass="entr" presetSubtype="1" fill="hold" grpId="0" nodeType="afterEffect">
                                  <p:stCondLst>
                                    <p:cond delay="0"/>
                                  </p:stCondLst>
                                  <p:childTnLst>
                                    <p:set>
                                      <p:cBhvr>
                                        <p:cTn id="63" dur="1" fill="hold">
                                          <p:stCondLst>
                                            <p:cond delay="0"/>
                                          </p:stCondLst>
                                        </p:cTn>
                                        <p:tgtEl>
                                          <p:spTgt spid="46"/>
                                        </p:tgtEl>
                                        <p:attrNameLst>
                                          <p:attrName>style.visibility</p:attrName>
                                        </p:attrNameLst>
                                      </p:cBhvr>
                                      <p:to>
                                        <p:strVal val="visible"/>
                                      </p:to>
                                    </p:set>
                                    <p:animEffect transition="in" filter="wipe(up)">
                                      <p:cBhvr>
                                        <p:cTn id="64" dur="750"/>
                                        <p:tgtEl>
                                          <p:spTgt spid="46"/>
                                        </p:tgtEl>
                                      </p:cBhvr>
                                    </p:animEffect>
                                  </p:childTnLst>
                                </p:cTn>
                              </p:par>
                            </p:childTnLst>
                          </p:cTn>
                        </p:par>
                        <p:par>
                          <p:cTn id="65" fill="hold">
                            <p:stCondLst>
                              <p:cond delay="5000"/>
                            </p:stCondLst>
                            <p:childTnLst>
                              <p:par>
                                <p:cTn id="66" presetID="17" presetClass="entr" presetSubtype="10" fill="hold" grpId="0" nodeType="afterEffect">
                                  <p:stCondLst>
                                    <p:cond delay="0"/>
                                  </p:stCondLst>
                                  <p:childTnLst>
                                    <p:set>
                                      <p:cBhvr>
                                        <p:cTn id="67" dur="1" fill="hold">
                                          <p:stCondLst>
                                            <p:cond delay="0"/>
                                          </p:stCondLst>
                                        </p:cTn>
                                        <p:tgtEl>
                                          <p:spTgt spid="49"/>
                                        </p:tgtEl>
                                        <p:attrNameLst>
                                          <p:attrName>style.visibility</p:attrName>
                                        </p:attrNameLst>
                                      </p:cBhvr>
                                      <p:to>
                                        <p:strVal val="visible"/>
                                      </p:to>
                                    </p:set>
                                    <p:anim calcmode="lin" valueType="num">
                                      <p:cBhvr>
                                        <p:cTn id="68" dur="650" fill="hold"/>
                                        <p:tgtEl>
                                          <p:spTgt spid="49"/>
                                        </p:tgtEl>
                                        <p:attrNameLst>
                                          <p:attrName>ppt_w</p:attrName>
                                        </p:attrNameLst>
                                      </p:cBhvr>
                                      <p:tavLst>
                                        <p:tav tm="0">
                                          <p:val>
                                            <p:fltVal val="0"/>
                                          </p:val>
                                        </p:tav>
                                        <p:tav tm="100000">
                                          <p:val>
                                            <p:strVal val="#ppt_w"/>
                                          </p:val>
                                        </p:tav>
                                      </p:tavLst>
                                    </p:anim>
                                    <p:anim calcmode="lin" valueType="num">
                                      <p:cBhvr>
                                        <p:cTn id="69" dur="650" fill="hold"/>
                                        <p:tgtEl>
                                          <p:spTgt spid="49"/>
                                        </p:tgtEl>
                                        <p:attrNameLst>
                                          <p:attrName>ppt_h</p:attrName>
                                        </p:attrNameLst>
                                      </p:cBhvr>
                                      <p:tavLst>
                                        <p:tav tm="0">
                                          <p:val>
                                            <p:strVal val="#ppt_h"/>
                                          </p:val>
                                        </p:tav>
                                        <p:tav tm="100000">
                                          <p:val>
                                            <p:strVal val="#ppt_h"/>
                                          </p:val>
                                        </p:tav>
                                      </p:tavLst>
                                    </p:anim>
                                  </p:childTnLst>
                                </p:cTn>
                              </p:par>
                            </p:childTnLst>
                          </p:cTn>
                        </p:par>
                        <p:par>
                          <p:cTn id="70" fill="hold">
                            <p:stCondLst>
                              <p:cond delay="6000"/>
                            </p:stCondLst>
                            <p:childTnLst>
                              <p:par>
                                <p:cTn id="71" presetID="22" presetClass="entr" presetSubtype="8" fill="hold" grpId="0" nodeType="after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wipe(left)">
                                      <p:cBhvr>
                                        <p:cTn id="73" dur="750"/>
                                        <p:tgtEl>
                                          <p:spTgt spid="64"/>
                                        </p:tgtEl>
                                      </p:cBhvr>
                                    </p:animEffect>
                                  </p:childTnLst>
                                </p:cTn>
                              </p:par>
                            </p:childTnLst>
                          </p:cTn>
                        </p:par>
                        <p:par>
                          <p:cTn id="74" fill="hold">
                            <p:stCondLst>
                              <p:cond delay="7000"/>
                            </p:stCondLst>
                            <p:childTnLst>
                              <p:par>
                                <p:cTn id="75" presetID="22" presetClass="entr" presetSubtype="2" fill="hold" grpId="0" nodeType="after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wipe(right)">
                                      <p:cBhvr>
                                        <p:cTn id="77" dur="750"/>
                                        <p:tgtEl>
                                          <p:spTgt spid="39"/>
                                        </p:tgtEl>
                                      </p:cBhvr>
                                    </p:animEffect>
                                  </p:childTnLst>
                                </p:cTn>
                              </p:par>
                            </p:childTnLst>
                          </p:cTn>
                        </p:par>
                        <p:par>
                          <p:cTn id="78" fill="hold">
                            <p:stCondLst>
                              <p:cond delay="8000"/>
                            </p:stCondLst>
                            <p:childTnLst>
                              <p:par>
                                <p:cTn id="79" presetID="17" presetClass="entr" presetSubtype="10" fill="hold" grpId="0" nodeType="afterEffect">
                                  <p:stCondLst>
                                    <p:cond delay="0"/>
                                  </p:stCondLst>
                                  <p:childTnLst>
                                    <p:set>
                                      <p:cBhvr>
                                        <p:cTn id="80" dur="1" fill="hold">
                                          <p:stCondLst>
                                            <p:cond delay="0"/>
                                          </p:stCondLst>
                                        </p:cTn>
                                        <p:tgtEl>
                                          <p:spTgt spid="41"/>
                                        </p:tgtEl>
                                        <p:attrNameLst>
                                          <p:attrName>style.visibility</p:attrName>
                                        </p:attrNameLst>
                                      </p:cBhvr>
                                      <p:to>
                                        <p:strVal val="visible"/>
                                      </p:to>
                                    </p:set>
                                    <p:anim calcmode="lin" valueType="num">
                                      <p:cBhvr>
                                        <p:cTn id="81" dur="650" fill="hold"/>
                                        <p:tgtEl>
                                          <p:spTgt spid="41"/>
                                        </p:tgtEl>
                                        <p:attrNameLst>
                                          <p:attrName>ppt_w</p:attrName>
                                        </p:attrNameLst>
                                      </p:cBhvr>
                                      <p:tavLst>
                                        <p:tav tm="0">
                                          <p:val>
                                            <p:fltVal val="0"/>
                                          </p:val>
                                        </p:tav>
                                        <p:tav tm="100000">
                                          <p:val>
                                            <p:strVal val="#ppt_w"/>
                                          </p:val>
                                        </p:tav>
                                      </p:tavLst>
                                    </p:anim>
                                    <p:anim calcmode="lin" valueType="num">
                                      <p:cBhvr>
                                        <p:cTn id="82" dur="650" fill="hold"/>
                                        <p:tgtEl>
                                          <p:spTgt spid="41"/>
                                        </p:tgtEl>
                                        <p:attrNameLst>
                                          <p:attrName>ppt_h</p:attrName>
                                        </p:attrNameLst>
                                      </p:cBhvr>
                                      <p:tavLst>
                                        <p:tav tm="0">
                                          <p:val>
                                            <p:strVal val="#ppt_h"/>
                                          </p:val>
                                        </p:tav>
                                        <p:tav tm="100000">
                                          <p:val>
                                            <p:strVal val="#ppt_h"/>
                                          </p:val>
                                        </p:tav>
                                      </p:tavLst>
                                    </p:anim>
                                  </p:childTnLst>
                                </p:cTn>
                              </p:par>
                            </p:childTnLst>
                          </p:cTn>
                        </p:par>
                        <p:par>
                          <p:cTn id="83" fill="hold">
                            <p:stCondLst>
                              <p:cond delay="9000"/>
                            </p:stCondLst>
                            <p:childTnLst>
                              <p:par>
                                <p:cTn id="84" presetID="22" presetClass="entr" presetSubtype="8" fill="hold" grpId="0" nodeType="afterEffect">
                                  <p:stCondLst>
                                    <p:cond delay="0"/>
                                  </p:stCondLst>
                                  <p:childTnLst>
                                    <p:set>
                                      <p:cBhvr>
                                        <p:cTn id="85" dur="1" fill="hold">
                                          <p:stCondLst>
                                            <p:cond delay="0"/>
                                          </p:stCondLst>
                                        </p:cTn>
                                        <p:tgtEl>
                                          <p:spTgt spid="61"/>
                                        </p:tgtEl>
                                        <p:attrNameLst>
                                          <p:attrName>style.visibility</p:attrName>
                                        </p:attrNameLst>
                                      </p:cBhvr>
                                      <p:to>
                                        <p:strVal val="visible"/>
                                      </p:to>
                                    </p:set>
                                    <p:animEffect transition="in" filter="wipe(left)">
                                      <p:cBhvr>
                                        <p:cTn id="86" dur="750"/>
                                        <p:tgtEl>
                                          <p:spTgt spid="61"/>
                                        </p:tgtEl>
                                      </p:cBhvr>
                                    </p:animEffect>
                                  </p:childTnLst>
                                </p:cTn>
                              </p:par>
                            </p:childTnLst>
                          </p:cTn>
                        </p:par>
                        <p:par>
                          <p:cTn id="87" fill="hold">
                            <p:stCondLst>
                              <p:cond delay="10000"/>
                            </p:stCondLst>
                            <p:childTnLst>
                              <p:par>
                                <p:cTn id="88" presetID="22" presetClass="entr" presetSubtype="4" fill="hold" grpId="0" nodeType="after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wipe(down)">
                                      <p:cBhvr>
                                        <p:cTn id="90" dur="750"/>
                                        <p:tgtEl>
                                          <p:spTgt spid="51"/>
                                        </p:tgtEl>
                                      </p:cBhvr>
                                    </p:animEffect>
                                  </p:childTnLst>
                                </p:cTn>
                              </p:par>
                            </p:childTnLst>
                          </p:cTn>
                        </p:par>
                        <p:par>
                          <p:cTn id="91" fill="hold">
                            <p:stCondLst>
                              <p:cond delay="11000"/>
                            </p:stCondLst>
                            <p:childTnLst>
                              <p:par>
                                <p:cTn id="92" presetID="17" presetClass="entr" presetSubtype="10" fill="hold" grpId="0" nodeType="afterEffect">
                                  <p:stCondLst>
                                    <p:cond delay="0"/>
                                  </p:stCondLst>
                                  <p:childTnLst>
                                    <p:set>
                                      <p:cBhvr>
                                        <p:cTn id="93" dur="1" fill="hold">
                                          <p:stCondLst>
                                            <p:cond delay="0"/>
                                          </p:stCondLst>
                                        </p:cTn>
                                        <p:tgtEl>
                                          <p:spTgt spid="52"/>
                                        </p:tgtEl>
                                        <p:attrNameLst>
                                          <p:attrName>style.visibility</p:attrName>
                                        </p:attrNameLst>
                                      </p:cBhvr>
                                      <p:to>
                                        <p:strVal val="visible"/>
                                      </p:to>
                                    </p:set>
                                    <p:anim calcmode="lin" valueType="num">
                                      <p:cBhvr>
                                        <p:cTn id="94" dur="650" fill="hold"/>
                                        <p:tgtEl>
                                          <p:spTgt spid="52"/>
                                        </p:tgtEl>
                                        <p:attrNameLst>
                                          <p:attrName>ppt_w</p:attrName>
                                        </p:attrNameLst>
                                      </p:cBhvr>
                                      <p:tavLst>
                                        <p:tav tm="0">
                                          <p:val>
                                            <p:fltVal val="0"/>
                                          </p:val>
                                        </p:tav>
                                        <p:tav tm="100000">
                                          <p:val>
                                            <p:strVal val="#ppt_w"/>
                                          </p:val>
                                        </p:tav>
                                      </p:tavLst>
                                    </p:anim>
                                    <p:anim calcmode="lin" valueType="num">
                                      <p:cBhvr>
                                        <p:cTn id="95" dur="650" fill="hold"/>
                                        <p:tgtEl>
                                          <p:spTgt spid="52"/>
                                        </p:tgtEl>
                                        <p:attrNameLst>
                                          <p:attrName>ppt_h</p:attrName>
                                        </p:attrNameLst>
                                      </p:cBhvr>
                                      <p:tavLst>
                                        <p:tav tm="0">
                                          <p:val>
                                            <p:strVal val="#ppt_h"/>
                                          </p:val>
                                        </p:tav>
                                        <p:tav tm="100000">
                                          <p:val>
                                            <p:strVal val="#ppt_h"/>
                                          </p:val>
                                        </p:tav>
                                      </p:tavLst>
                                    </p:anim>
                                  </p:childTnLst>
                                </p:cTn>
                              </p:par>
                              <p:par>
                                <p:cTn id="96" presetID="22" presetClass="entr" presetSubtype="8" fill="hold" grpId="0" nodeType="withEffect">
                                  <p:stCondLst>
                                    <p:cond delay="0"/>
                                  </p:stCondLst>
                                  <p:childTnLst>
                                    <p:set>
                                      <p:cBhvr>
                                        <p:cTn id="97" dur="1" fill="hold">
                                          <p:stCondLst>
                                            <p:cond delay="0"/>
                                          </p:stCondLst>
                                        </p:cTn>
                                        <p:tgtEl>
                                          <p:spTgt spid="66"/>
                                        </p:tgtEl>
                                        <p:attrNameLst>
                                          <p:attrName>style.visibility</p:attrName>
                                        </p:attrNameLst>
                                      </p:cBhvr>
                                      <p:to>
                                        <p:strVal val="visible"/>
                                      </p:to>
                                    </p:set>
                                    <p:animEffect transition="in" filter="wipe(left)">
                                      <p:cBhvr>
                                        <p:cTn id="98" dur="75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28" grpId="0" animBg="1"/>
      <p:bldP spid="11" grpId="0" animBg="1"/>
      <p:bldP spid="34" grpId="0" animBg="1"/>
      <p:bldP spid="39" grpId="0" animBg="1"/>
      <p:bldP spid="41" grpId="0"/>
      <p:bldP spid="44" grpId="0"/>
      <p:bldP spid="46" grpId="0" animBg="1"/>
      <p:bldP spid="49" grpId="0"/>
      <p:bldP spid="52" grpId="0"/>
      <p:bldP spid="60" grpId="0"/>
      <p:bldP spid="61" grpId="0"/>
      <p:bldP spid="64" grpId="0"/>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Bent Arrow 49"/>
          <p:cNvSpPr/>
          <p:nvPr/>
        </p:nvSpPr>
        <p:spPr>
          <a:xfrm flipH="1">
            <a:off x="-14397" y="3104533"/>
            <a:ext cx="10450167" cy="772235"/>
          </a:xfrm>
          <a:prstGeom prst="bentArrow">
            <a:avLst>
              <a:gd name="adj1" fmla="val 4914"/>
              <a:gd name="adj2" fmla="val 2457"/>
              <a:gd name="adj3" fmla="val 0"/>
              <a:gd name="adj4" fmla="val 47087"/>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矩形 2"/>
          <p:cNvSpPr/>
          <p:nvPr/>
        </p:nvSpPr>
        <p:spPr>
          <a:xfrm flipH="1">
            <a:off x="1260834" y="270280"/>
            <a:ext cx="72000" cy="468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51109" y="254328"/>
            <a:ext cx="689325" cy="523220"/>
          </a:xfrm>
          <a:prstGeom prst="rect">
            <a:avLst/>
          </a:prstGeom>
          <a:noFill/>
        </p:spPr>
        <p:txBody>
          <a:bodyPr wrap="square" rtlCol="0">
            <a:spAutoFit/>
          </a:bodyPr>
          <a:lstStyle/>
          <a:p>
            <a:r>
              <a:rPr lang="en-US" altLang="zh-CN" sz="2800" dirty="0">
                <a:latin typeface="+mj-ea"/>
                <a:ea typeface="+mj-ea"/>
              </a:rPr>
              <a:t>02</a:t>
            </a:r>
          </a:p>
        </p:txBody>
      </p:sp>
      <p:sp>
        <p:nvSpPr>
          <p:cNvPr id="5" name="文本框 4"/>
          <p:cNvSpPr txBox="1"/>
          <p:nvPr/>
        </p:nvSpPr>
        <p:spPr>
          <a:xfrm>
            <a:off x="1402304" y="241629"/>
            <a:ext cx="5136482"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需求分析</a:t>
            </a:r>
          </a:p>
        </p:txBody>
      </p:sp>
      <p:grpSp>
        <p:nvGrpSpPr>
          <p:cNvPr id="6" name="组合 5"/>
          <p:cNvGrpSpPr/>
          <p:nvPr/>
        </p:nvGrpSpPr>
        <p:grpSpPr>
          <a:xfrm rot="17100000">
            <a:off x="175953" y="261388"/>
            <a:ext cx="481872" cy="469661"/>
            <a:chOff x="1032060" y="5022216"/>
            <a:chExt cx="753746" cy="734645"/>
          </a:xfrm>
        </p:grpSpPr>
        <p:sp>
          <p:nvSpPr>
            <p:cNvPr id="7" name="等腰三角形 6"/>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p:cNvSpPr/>
          <p:nvPr/>
        </p:nvSpPr>
        <p:spPr>
          <a:xfrm>
            <a:off x="2146771" y="2950176"/>
            <a:ext cx="290000" cy="290000"/>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5" name="组合 94"/>
          <p:cNvGrpSpPr/>
          <p:nvPr/>
        </p:nvGrpSpPr>
        <p:grpSpPr>
          <a:xfrm>
            <a:off x="1951596" y="2133607"/>
            <a:ext cx="676812" cy="676812"/>
            <a:chOff x="1951596" y="2080860"/>
            <a:chExt cx="676812" cy="676812"/>
          </a:xfrm>
        </p:grpSpPr>
        <p:sp>
          <p:nvSpPr>
            <p:cNvPr id="25" name="椭圆 24"/>
            <p:cNvSpPr/>
            <p:nvPr/>
          </p:nvSpPr>
          <p:spPr>
            <a:xfrm>
              <a:off x="1951596" y="2080860"/>
              <a:ext cx="676812" cy="676812"/>
            </a:xfrm>
            <a:prstGeom prst="ellipse">
              <a:avLst/>
            </a:prstGeom>
            <a:solidFill>
              <a:srgbClr val="FFCE3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Freeform 5"/>
            <p:cNvSpPr>
              <a:spLocks noEditPoints="1"/>
            </p:cNvSpPr>
            <p:nvPr/>
          </p:nvSpPr>
          <p:spPr bwMode="auto">
            <a:xfrm>
              <a:off x="2131434" y="2190764"/>
              <a:ext cx="317136" cy="458086"/>
            </a:xfrm>
            <a:custGeom>
              <a:avLst/>
              <a:gdLst>
                <a:gd name="T0" fmla="*/ 96 w 96"/>
                <a:gd name="T1" fmla="*/ 48 h 156"/>
                <a:gd name="T2" fmla="*/ 48 w 96"/>
                <a:gd name="T3" fmla="*/ 0 h 156"/>
                <a:gd name="T4" fmla="*/ 0 w 96"/>
                <a:gd name="T5" fmla="*/ 48 h 156"/>
                <a:gd name="T6" fmla="*/ 6 w 96"/>
                <a:gd name="T7" fmla="*/ 72 h 156"/>
                <a:gd name="T8" fmla="*/ 6 w 96"/>
                <a:gd name="T9" fmla="*/ 72 h 156"/>
                <a:gd name="T10" fmla="*/ 48 w 96"/>
                <a:gd name="T11" fmla="*/ 156 h 156"/>
                <a:gd name="T12" fmla="*/ 90 w 96"/>
                <a:gd name="T13" fmla="*/ 72 h 156"/>
                <a:gd name="T14" fmla="*/ 90 w 96"/>
                <a:gd name="T15" fmla="*/ 72 h 156"/>
                <a:gd name="T16" fmla="*/ 96 w 96"/>
                <a:gd name="T17" fmla="*/ 48 h 156"/>
                <a:gd name="T18" fmla="*/ 48 w 96"/>
                <a:gd name="T19" fmla="*/ 72 h 156"/>
                <a:gd name="T20" fmla="*/ 24 w 96"/>
                <a:gd name="T21" fmla="*/ 48 h 156"/>
                <a:gd name="T22" fmla="*/ 48 w 96"/>
                <a:gd name="T23" fmla="*/ 24 h 156"/>
                <a:gd name="T24" fmla="*/ 72 w 96"/>
                <a:gd name="T25" fmla="*/ 48 h 156"/>
                <a:gd name="T26" fmla="*/ 48 w 96"/>
                <a:gd name="T27" fmla="*/ 7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156">
                  <a:moveTo>
                    <a:pt x="96" y="48"/>
                  </a:moveTo>
                  <a:cubicBezTo>
                    <a:pt x="96" y="21"/>
                    <a:pt x="75" y="0"/>
                    <a:pt x="48" y="0"/>
                  </a:cubicBezTo>
                  <a:cubicBezTo>
                    <a:pt x="21" y="0"/>
                    <a:pt x="0" y="21"/>
                    <a:pt x="0" y="48"/>
                  </a:cubicBezTo>
                  <a:cubicBezTo>
                    <a:pt x="0" y="57"/>
                    <a:pt x="2" y="65"/>
                    <a:pt x="6" y="72"/>
                  </a:cubicBezTo>
                  <a:cubicBezTo>
                    <a:pt x="6" y="72"/>
                    <a:pt x="6" y="72"/>
                    <a:pt x="6" y="72"/>
                  </a:cubicBezTo>
                  <a:cubicBezTo>
                    <a:pt x="48" y="156"/>
                    <a:pt x="48" y="156"/>
                    <a:pt x="48" y="156"/>
                  </a:cubicBezTo>
                  <a:cubicBezTo>
                    <a:pt x="90" y="72"/>
                    <a:pt x="90" y="72"/>
                    <a:pt x="90" y="72"/>
                  </a:cubicBezTo>
                  <a:cubicBezTo>
                    <a:pt x="90" y="72"/>
                    <a:pt x="90" y="72"/>
                    <a:pt x="90" y="72"/>
                  </a:cubicBezTo>
                  <a:cubicBezTo>
                    <a:pt x="94" y="65"/>
                    <a:pt x="96" y="57"/>
                    <a:pt x="96" y="48"/>
                  </a:cubicBezTo>
                  <a:moveTo>
                    <a:pt x="48" y="72"/>
                  </a:moveTo>
                  <a:cubicBezTo>
                    <a:pt x="35" y="72"/>
                    <a:pt x="24" y="61"/>
                    <a:pt x="24" y="48"/>
                  </a:cubicBezTo>
                  <a:cubicBezTo>
                    <a:pt x="24" y="35"/>
                    <a:pt x="35" y="24"/>
                    <a:pt x="48" y="24"/>
                  </a:cubicBezTo>
                  <a:cubicBezTo>
                    <a:pt x="61" y="24"/>
                    <a:pt x="72" y="35"/>
                    <a:pt x="72" y="48"/>
                  </a:cubicBezTo>
                  <a:cubicBezTo>
                    <a:pt x="72" y="61"/>
                    <a:pt x="61" y="72"/>
                    <a:pt x="48" y="72"/>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26" name="椭圆 25"/>
          <p:cNvSpPr/>
          <p:nvPr/>
        </p:nvSpPr>
        <p:spPr>
          <a:xfrm>
            <a:off x="4987669" y="2950176"/>
            <a:ext cx="290000" cy="290000"/>
          </a:xfrm>
          <a:prstGeom prst="ellipse">
            <a:avLst/>
          </a:prstGeom>
          <a:solidFill>
            <a:schemeClr val="bg1"/>
          </a:solidFill>
          <a:ln w="57150">
            <a:solidFill>
              <a:srgbClr val="FF25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828567" y="2950176"/>
            <a:ext cx="290000" cy="290000"/>
          </a:xfrm>
          <a:prstGeom prst="ellipse">
            <a:avLst/>
          </a:prstGeom>
          <a:solidFill>
            <a:schemeClr val="bg1"/>
          </a:solid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8" name="组合 97"/>
          <p:cNvGrpSpPr/>
          <p:nvPr/>
        </p:nvGrpSpPr>
        <p:grpSpPr>
          <a:xfrm>
            <a:off x="7629370" y="2133607"/>
            <a:ext cx="676812" cy="676812"/>
            <a:chOff x="7629370" y="2090064"/>
            <a:chExt cx="676812" cy="676812"/>
          </a:xfrm>
        </p:grpSpPr>
        <p:sp>
          <p:nvSpPr>
            <p:cNvPr id="34" name="椭圆 33"/>
            <p:cNvSpPr/>
            <p:nvPr/>
          </p:nvSpPr>
          <p:spPr>
            <a:xfrm>
              <a:off x="7629370" y="2090064"/>
              <a:ext cx="676812" cy="676812"/>
            </a:xfrm>
            <a:prstGeom prst="ellipse">
              <a:avLst/>
            </a:prstGeom>
            <a:solidFill>
              <a:srgbClr val="F4B18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Group 12"/>
            <p:cNvGrpSpPr>
              <a:grpSpLocks noChangeAspect="1"/>
            </p:cNvGrpSpPr>
            <p:nvPr/>
          </p:nvGrpSpPr>
          <p:grpSpPr bwMode="auto">
            <a:xfrm>
              <a:off x="7802911" y="2216850"/>
              <a:ext cx="349766" cy="396000"/>
              <a:chOff x="3668" y="1964"/>
              <a:chExt cx="348" cy="394"/>
            </a:xfrm>
            <a:solidFill>
              <a:schemeClr val="bg1"/>
            </a:solidFill>
          </p:grpSpPr>
          <p:sp>
            <p:nvSpPr>
              <p:cNvPr id="38" name="Freeform 13"/>
              <p:cNvSpPr>
                <a:spLocks noEditPoints="1"/>
              </p:cNvSpPr>
              <p:nvPr/>
            </p:nvSpPr>
            <p:spPr bwMode="auto">
              <a:xfrm>
                <a:off x="3823" y="1964"/>
                <a:ext cx="150" cy="120"/>
              </a:xfrm>
              <a:custGeom>
                <a:avLst/>
                <a:gdLst>
                  <a:gd name="T0" fmla="*/ 39 w 62"/>
                  <a:gd name="T1" fmla="*/ 12 h 50"/>
                  <a:gd name="T2" fmla="*/ 39 w 62"/>
                  <a:gd name="T3" fmla="*/ 12 h 50"/>
                  <a:gd name="T4" fmla="*/ 45 w 62"/>
                  <a:gd name="T5" fmla="*/ 14 h 50"/>
                  <a:gd name="T6" fmla="*/ 46 w 62"/>
                  <a:gd name="T7" fmla="*/ 18 h 50"/>
                  <a:gd name="T8" fmla="*/ 40 w 62"/>
                  <a:gd name="T9" fmla="*/ 29 h 50"/>
                  <a:gd name="T10" fmla="*/ 20 w 62"/>
                  <a:gd name="T11" fmla="*/ 38 h 50"/>
                  <a:gd name="T12" fmla="*/ 17 w 62"/>
                  <a:gd name="T13" fmla="*/ 38 h 50"/>
                  <a:gd name="T14" fmla="*/ 17 w 62"/>
                  <a:gd name="T15" fmla="*/ 38 h 50"/>
                  <a:gd name="T16" fmla="*/ 26 w 62"/>
                  <a:gd name="T17" fmla="*/ 18 h 50"/>
                  <a:gd name="T18" fmla="*/ 39 w 62"/>
                  <a:gd name="T19" fmla="*/ 12 h 50"/>
                  <a:gd name="T20" fmla="*/ 39 w 62"/>
                  <a:gd name="T21" fmla="*/ 0 h 50"/>
                  <a:gd name="T22" fmla="*/ 17 w 62"/>
                  <a:gd name="T23" fmla="*/ 9 h 50"/>
                  <a:gd name="T24" fmla="*/ 8 w 62"/>
                  <a:gd name="T25" fmla="*/ 47 h 50"/>
                  <a:gd name="T26" fmla="*/ 20 w 62"/>
                  <a:gd name="T27" fmla="*/ 50 h 50"/>
                  <a:gd name="T28" fmla="*/ 49 w 62"/>
                  <a:gd name="T29" fmla="*/ 38 h 50"/>
                  <a:gd name="T30" fmla="*/ 53 w 62"/>
                  <a:gd name="T31" fmla="*/ 5 h 50"/>
                  <a:gd name="T32" fmla="*/ 39 w 62"/>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2" h="50">
                    <a:moveTo>
                      <a:pt x="39" y="12"/>
                    </a:moveTo>
                    <a:cubicBezTo>
                      <a:pt x="39" y="12"/>
                      <a:pt x="39" y="12"/>
                      <a:pt x="39" y="12"/>
                    </a:cubicBezTo>
                    <a:cubicBezTo>
                      <a:pt x="41" y="12"/>
                      <a:pt x="43" y="12"/>
                      <a:pt x="45" y="14"/>
                    </a:cubicBezTo>
                    <a:cubicBezTo>
                      <a:pt x="45" y="14"/>
                      <a:pt x="46" y="15"/>
                      <a:pt x="46" y="18"/>
                    </a:cubicBezTo>
                    <a:cubicBezTo>
                      <a:pt x="46" y="21"/>
                      <a:pt x="45" y="25"/>
                      <a:pt x="40" y="29"/>
                    </a:cubicBezTo>
                    <a:cubicBezTo>
                      <a:pt x="35" y="34"/>
                      <a:pt x="26" y="38"/>
                      <a:pt x="20" y="38"/>
                    </a:cubicBezTo>
                    <a:cubicBezTo>
                      <a:pt x="18" y="38"/>
                      <a:pt x="17" y="38"/>
                      <a:pt x="17" y="38"/>
                    </a:cubicBezTo>
                    <a:cubicBezTo>
                      <a:pt x="17" y="38"/>
                      <a:pt x="17" y="38"/>
                      <a:pt x="17" y="38"/>
                    </a:cubicBezTo>
                    <a:cubicBezTo>
                      <a:pt x="16" y="35"/>
                      <a:pt x="18" y="25"/>
                      <a:pt x="26" y="18"/>
                    </a:cubicBezTo>
                    <a:cubicBezTo>
                      <a:pt x="30" y="14"/>
                      <a:pt x="35" y="12"/>
                      <a:pt x="39" y="12"/>
                    </a:cubicBezTo>
                    <a:moveTo>
                      <a:pt x="39" y="0"/>
                    </a:moveTo>
                    <a:cubicBezTo>
                      <a:pt x="32" y="0"/>
                      <a:pt x="24" y="3"/>
                      <a:pt x="17" y="9"/>
                    </a:cubicBezTo>
                    <a:cubicBezTo>
                      <a:pt x="6" y="19"/>
                      <a:pt x="0" y="38"/>
                      <a:pt x="8" y="47"/>
                    </a:cubicBezTo>
                    <a:cubicBezTo>
                      <a:pt x="11" y="49"/>
                      <a:pt x="15" y="50"/>
                      <a:pt x="20" y="50"/>
                    </a:cubicBezTo>
                    <a:cubicBezTo>
                      <a:pt x="29" y="50"/>
                      <a:pt x="41" y="45"/>
                      <a:pt x="49" y="38"/>
                    </a:cubicBezTo>
                    <a:cubicBezTo>
                      <a:pt x="60" y="28"/>
                      <a:pt x="62" y="13"/>
                      <a:pt x="53" y="5"/>
                    </a:cubicBezTo>
                    <a:cubicBezTo>
                      <a:pt x="50" y="1"/>
                      <a:pt x="45" y="0"/>
                      <a:pt x="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14"/>
              <p:cNvSpPr>
                <a:spLocks noEditPoints="1"/>
              </p:cNvSpPr>
              <p:nvPr/>
            </p:nvSpPr>
            <p:spPr bwMode="auto">
              <a:xfrm>
                <a:off x="3712" y="1964"/>
                <a:ext cx="150" cy="120"/>
              </a:xfrm>
              <a:custGeom>
                <a:avLst/>
                <a:gdLst>
                  <a:gd name="T0" fmla="*/ 23 w 62"/>
                  <a:gd name="T1" fmla="*/ 12 h 50"/>
                  <a:gd name="T2" fmla="*/ 36 w 62"/>
                  <a:gd name="T3" fmla="*/ 18 h 50"/>
                  <a:gd name="T4" fmla="*/ 45 w 62"/>
                  <a:gd name="T5" fmla="*/ 38 h 50"/>
                  <a:gd name="T6" fmla="*/ 42 w 62"/>
                  <a:gd name="T7" fmla="*/ 38 h 50"/>
                  <a:gd name="T8" fmla="*/ 22 w 62"/>
                  <a:gd name="T9" fmla="*/ 29 h 50"/>
                  <a:gd name="T10" fmla="*/ 16 w 62"/>
                  <a:gd name="T11" fmla="*/ 18 h 50"/>
                  <a:gd name="T12" fmla="*/ 17 w 62"/>
                  <a:gd name="T13" fmla="*/ 14 h 50"/>
                  <a:gd name="T14" fmla="*/ 23 w 62"/>
                  <a:gd name="T15" fmla="*/ 12 h 50"/>
                  <a:gd name="T16" fmla="*/ 23 w 62"/>
                  <a:gd name="T17" fmla="*/ 0 h 50"/>
                  <a:gd name="T18" fmla="*/ 9 w 62"/>
                  <a:gd name="T19" fmla="*/ 5 h 50"/>
                  <a:gd name="T20" fmla="*/ 13 w 62"/>
                  <a:gd name="T21" fmla="*/ 38 h 50"/>
                  <a:gd name="T22" fmla="*/ 42 w 62"/>
                  <a:gd name="T23" fmla="*/ 50 h 50"/>
                  <a:gd name="T24" fmla="*/ 54 w 62"/>
                  <a:gd name="T25" fmla="*/ 47 h 50"/>
                  <a:gd name="T26" fmla="*/ 45 w 62"/>
                  <a:gd name="T27" fmla="*/ 9 h 50"/>
                  <a:gd name="T28" fmla="*/ 23 w 62"/>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50">
                    <a:moveTo>
                      <a:pt x="23" y="12"/>
                    </a:moveTo>
                    <a:cubicBezTo>
                      <a:pt x="27" y="12"/>
                      <a:pt x="32" y="14"/>
                      <a:pt x="36" y="18"/>
                    </a:cubicBezTo>
                    <a:cubicBezTo>
                      <a:pt x="44" y="25"/>
                      <a:pt x="46" y="35"/>
                      <a:pt x="45" y="38"/>
                    </a:cubicBezTo>
                    <a:cubicBezTo>
                      <a:pt x="45" y="38"/>
                      <a:pt x="45" y="38"/>
                      <a:pt x="42" y="38"/>
                    </a:cubicBezTo>
                    <a:cubicBezTo>
                      <a:pt x="36" y="38"/>
                      <a:pt x="27" y="34"/>
                      <a:pt x="22" y="29"/>
                    </a:cubicBezTo>
                    <a:cubicBezTo>
                      <a:pt x="17" y="25"/>
                      <a:pt x="16" y="21"/>
                      <a:pt x="16" y="18"/>
                    </a:cubicBezTo>
                    <a:cubicBezTo>
                      <a:pt x="16" y="15"/>
                      <a:pt x="17" y="14"/>
                      <a:pt x="17" y="14"/>
                    </a:cubicBezTo>
                    <a:cubicBezTo>
                      <a:pt x="19" y="12"/>
                      <a:pt x="21" y="12"/>
                      <a:pt x="23" y="12"/>
                    </a:cubicBezTo>
                    <a:moveTo>
                      <a:pt x="23" y="0"/>
                    </a:moveTo>
                    <a:cubicBezTo>
                      <a:pt x="17" y="0"/>
                      <a:pt x="12" y="1"/>
                      <a:pt x="9" y="5"/>
                    </a:cubicBezTo>
                    <a:cubicBezTo>
                      <a:pt x="0" y="13"/>
                      <a:pt x="2" y="28"/>
                      <a:pt x="13" y="38"/>
                    </a:cubicBezTo>
                    <a:cubicBezTo>
                      <a:pt x="21" y="45"/>
                      <a:pt x="33" y="50"/>
                      <a:pt x="42" y="50"/>
                    </a:cubicBezTo>
                    <a:cubicBezTo>
                      <a:pt x="47" y="50"/>
                      <a:pt x="51" y="49"/>
                      <a:pt x="54" y="47"/>
                    </a:cubicBezTo>
                    <a:cubicBezTo>
                      <a:pt x="62" y="38"/>
                      <a:pt x="56" y="19"/>
                      <a:pt x="45" y="9"/>
                    </a:cubicBezTo>
                    <a:cubicBezTo>
                      <a:pt x="38" y="3"/>
                      <a:pt x="30" y="0"/>
                      <a:pt x="2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15"/>
              <p:cNvSpPr/>
              <p:nvPr/>
            </p:nvSpPr>
            <p:spPr bwMode="auto">
              <a:xfrm>
                <a:off x="3857" y="2070"/>
                <a:ext cx="159" cy="130"/>
              </a:xfrm>
              <a:custGeom>
                <a:avLst/>
                <a:gdLst>
                  <a:gd name="T0" fmla="*/ 66 w 66"/>
                  <a:gd name="T1" fmla="*/ 54 h 54"/>
                  <a:gd name="T2" fmla="*/ 66 w 66"/>
                  <a:gd name="T3" fmla="*/ 12 h 54"/>
                  <a:gd name="T4" fmla="*/ 54 w 66"/>
                  <a:gd name="T5" fmla="*/ 0 h 54"/>
                  <a:gd name="T6" fmla="*/ 0 w 66"/>
                  <a:gd name="T7" fmla="*/ 0 h 54"/>
                  <a:gd name="T8" fmla="*/ 0 w 66"/>
                  <a:gd name="T9" fmla="*/ 54 h 54"/>
                  <a:gd name="T10" fmla="*/ 66 w 66"/>
                  <a:gd name="T11" fmla="*/ 54 h 54"/>
                </a:gdLst>
                <a:ahLst/>
                <a:cxnLst>
                  <a:cxn ang="0">
                    <a:pos x="T0" y="T1"/>
                  </a:cxn>
                  <a:cxn ang="0">
                    <a:pos x="T2" y="T3"/>
                  </a:cxn>
                  <a:cxn ang="0">
                    <a:pos x="T4" y="T5"/>
                  </a:cxn>
                  <a:cxn ang="0">
                    <a:pos x="T6" y="T7"/>
                  </a:cxn>
                  <a:cxn ang="0">
                    <a:pos x="T8" y="T9"/>
                  </a:cxn>
                  <a:cxn ang="0">
                    <a:pos x="T10" y="T11"/>
                  </a:cxn>
                </a:cxnLst>
                <a:rect l="0" t="0" r="r" b="b"/>
                <a:pathLst>
                  <a:path w="66" h="54">
                    <a:moveTo>
                      <a:pt x="66" y="54"/>
                    </a:moveTo>
                    <a:cubicBezTo>
                      <a:pt x="66" y="12"/>
                      <a:pt x="66" y="12"/>
                      <a:pt x="66" y="12"/>
                    </a:cubicBezTo>
                    <a:cubicBezTo>
                      <a:pt x="66" y="6"/>
                      <a:pt x="61" y="0"/>
                      <a:pt x="54" y="0"/>
                    </a:cubicBezTo>
                    <a:cubicBezTo>
                      <a:pt x="0" y="0"/>
                      <a:pt x="0" y="0"/>
                      <a:pt x="0" y="0"/>
                    </a:cubicBezTo>
                    <a:cubicBezTo>
                      <a:pt x="0" y="54"/>
                      <a:pt x="0" y="54"/>
                      <a:pt x="0" y="54"/>
                    </a:cubicBezTo>
                    <a:lnTo>
                      <a:pt x="66"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6"/>
              <p:cNvSpPr/>
              <p:nvPr/>
            </p:nvSpPr>
            <p:spPr bwMode="auto">
              <a:xfrm>
                <a:off x="3857" y="2228"/>
                <a:ext cx="159" cy="130"/>
              </a:xfrm>
              <a:custGeom>
                <a:avLst/>
                <a:gdLst>
                  <a:gd name="T0" fmla="*/ 0 w 66"/>
                  <a:gd name="T1" fmla="*/ 0 h 54"/>
                  <a:gd name="T2" fmla="*/ 0 w 66"/>
                  <a:gd name="T3" fmla="*/ 54 h 54"/>
                  <a:gd name="T4" fmla="*/ 54 w 66"/>
                  <a:gd name="T5" fmla="*/ 54 h 54"/>
                  <a:gd name="T6" fmla="*/ 66 w 66"/>
                  <a:gd name="T7" fmla="*/ 42 h 54"/>
                  <a:gd name="T8" fmla="*/ 66 w 66"/>
                  <a:gd name="T9" fmla="*/ 0 h 54"/>
                  <a:gd name="T10" fmla="*/ 0 w 66"/>
                  <a:gd name="T11" fmla="*/ 0 h 54"/>
                </a:gdLst>
                <a:ahLst/>
                <a:cxnLst>
                  <a:cxn ang="0">
                    <a:pos x="T0" y="T1"/>
                  </a:cxn>
                  <a:cxn ang="0">
                    <a:pos x="T2" y="T3"/>
                  </a:cxn>
                  <a:cxn ang="0">
                    <a:pos x="T4" y="T5"/>
                  </a:cxn>
                  <a:cxn ang="0">
                    <a:pos x="T6" y="T7"/>
                  </a:cxn>
                  <a:cxn ang="0">
                    <a:pos x="T8" y="T9"/>
                  </a:cxn>
                  <a:cxn ang="0">
                    <a:pos x="T10" y="T11"/>
                  </a:cxn>
                </a:cxnLst>
                <a:rect l="0" t="0" r="r" b="b"/>
                <a:pathLst>
                  <a:path w="66" h="54">
                    <a:moveTo>
                      <a:pt x="0" y="0"/>
                    </a:moveTo>
                    <a:cubicBezTo>
                      <a:pt x="0" y="54"/>
                      <a:pt x="0" y="54"/>
                      <a:pt x="0" y="54"/>
                    </a:cubicBezTo>
                    <a:cubicBezTo>
                      <a:pt x="54" y="54"/>
                      <a:pt x="54" y="54"/>
                      <a:pt x="54" y="54"/>
                    </a:cubicBezTo>
                    <a:cubicBezTo>
                      <a:pt x="61" y="54"/>
                      <a:pt x="66" y="49"/>
                      <a:pt x="66" y="42"/>
                    </a:cubicBezTo>
                    <a:cubicBezTo>
                      <a:pt x="66" y="0"/>
                      <a:pt x="66" y="0"/>
                      <a:pt x="66"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17"/>
              <p:cNvSpPr/>
              <p:nvPr/>
            </p:nvSpPr>
            <p:spPr bwMode="auto">
              <a:xfrm>
                <a:off x="3668" y="2070"/>
                <a:ext cx="160" cy="130"/>
              </a:xfrm>
              <a:custGeom>
                <a:avLst/>
                <a:gdLst>
                  <a:gd name="T0" fmla="*/ 66 w 66"/>
                  <a:gd name="T1" fmla="*/ 54 h 54"/>
                  <a:gd name="T2" fmla="*/ 66 w 66"/>
                  <a:gd name="T3" fmla="*/ 0 h 54"/>
                  <a:gd name="T4" fmla="*/ 12 w 66"/>
                  <a:gd name="T5" fmla="*/ 0 h 54"/>
                  <a:gd name="T6" fmla="*/ 0 w 66"/>
                  <a:gd name="T7" fmla="*/ 12 h 54"/>
                  <a:gd name="T8" fmla="*/ 0 w 66"/>
                  <a:gd name="T9" fmla="*/ 54 h 54"/>
                  <a:gd name="T10" fmla="*/ 66 w 66"/>
                  <a:gd name="T11" fmla="*/ 54 h 54"/>
                </a:gdLst>
                <a:ahLst/>
                <a:cxnLst>
                  <a:cxn ang="0">
                    <a:pos x="T0" y="T1"/>
                  </a:cxn>
                  <a:cxn ang="0">
                    <a:pos x="T2" y="T3"/>
                  </a:cxn>
                  <a:cxn ang="0">
                    <a:pos x="T4" y="T5"/>
                  </a:cxn>
                  <a:cxn ang="0">
                    <a:pos x="T6" y="T7"/>
                  </a:cxn>
                  <a:cxn ang="0">
                    <a:pos x="T8" y="T9"/>
                  </a:cxn>
                  <a:cxn ang="0">
                    <a:pos x="T10" y="T11"/>
                  </a:cxn>
                </a:cxnLst>
                <a:rect l="0" t="0" r="r" b="b"/>
                <a:pathLst>
                  <a:path w="66" h="54">
                    <a:moveTo>
                      <a:pt x="66" y="54"/>
                    </a:moveTo>
                    <a:cubicBezTo>
                      <a:pt x="66" y="0"/>
                      <a:pt x="66" y="0"/>
                      <a:pt x="66" y="0"/>
                    </a:cubicBezTo>
                    <a:cubicBezTo>
                      <a:pt x="12" y="0"/>
                      <a:pt x="12" y="0"/>
                      <a:pt x="12" y="0"/>
                    </a:cubicBezTo>
                    <a:cubicBezTo>
                      <a:pt x="5" y="0"/>
                      <a:pt x="0" y="6"/>
                      <a:pt x="0" y="12"/>
                    </a:cubicBezTo>
                    <a:cubicBezTo>
                      <a:pt x="0" y="54"/>
                      <a:pt x="0" y="54"/>
                      <a:pt x="0" y="54"/>
                    </a:cubicBezTo>
                    <a:lnTo>
                      <a:pt x="66"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18"/>
              <p:cNvSpPr/>
              <p:nvPr/>
            </p:nvSpPr>
            <p:spPr bwMode="auto">
              <a:xfrm>
                <a:off x="3668" y="2228"/>
                <a:ext cx="160" cy="130"/>
              </a:xfrm>
              <a:custGeom>
                <a:avLst/>
                <a:gdLst>
                  <a:gd name="T0" fmla="*/ 0 w 66"/>
                  <a:gd name="T1" fmla="*/ 0 h 54"/>
                  <a:gd name="T2" fmla="*/ 0 w 66"/>
                  <a:gd name="T3" fmla="*/ 42 h 54"/>
                  <a:gd name="T4" fmla="*/ 12 w 66"/>
                  <a:gd name="T5" fmla="*/ 54 h 54"/>
                  <a:gd name="T6" fmla="*/ 66 w 66"/>
                  <a:gd name="T7" fmla="*/ 54 h 54"/>
                  <a:gd name="T8" fmla="*/ 66 w 66"/>
                  <a:gd name="T9" fmla="*/ 0 h 54"/>
                  <a:gd name="T10" fmla="*/ 0 w 66"/>
                  <a:gd name="T11" fmla="*/ 0 h 54"/>
                </a:gdLst>
                <a:ahLst/>
                <a:cxnLst>
                  <a:cxn ang="0">
                    <a:pos x="T0" y="T1"/>
                  </a:cxn>
                  <a:cxn ang="0">
                    <a:pos x="T2" y="T3"/>
                  </a:cxn>
                  <a:cxn ang="0">
                    <a:pos x="T4" y="T5"/>
                  </a:cxn>
                  <a:cxn ang="0">
                    <a:pos x="T6" y="T7"/>
                  </a:cxn>
                  <a:cxn ang="0">
                    <a:pos x="T8" y="T9"/>
                  </a:cxn>
                  <a:cxn ang="0">
                    <a:pos x="T10" y="T11"/>
                  </a:cxn>
                </a:cxnLst>
                <a:rect l="0" t="0" r="r" b="b"/>
                <a:pathLst>
                  <a:path w="66" h="54">
                    <a:moveTo>
                      <a:pt x="0" y="0"/>
                    </a:moveTo>
                    <a:cubicBezTo>
                      <a:pt x="0" y="42"/>
                      <a:pt x="0" y="42"/>
                      <a:pt x="0" y="42"/>
                    </a:cubicBezTo>
                    <a:cubicBezTo>
                      <a:pt x="0" y="49"/>
                      <a:pt x="5" y="54"/>
                      <a:pt x="12" y="54"/>
                    </a:cubicBezTo>
                    <a:cubicBezTo>
                      <a:pt x="66" y="54"/>
                      <a:pt x="66" y="54"/>
                      <a:pt x="66" y="54"/>
                    </a:cubicBezTo>
                    <a:cubicBezTo>
                      <a:pt x="66" y="0"/>
                      <a:pt x="66" y="0"/>
                      <a:pt x="66"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97" name="组合 96"/>
          <p:cNvGrpSpPr/>
          <p:nvPr/>
        </p:nvGrpSpPr>
        <p:grpSpPr>
          <a:xfrm>
            <a:off x="4790483" y="2133607"/>
            <a:ext cx="676812" cy="676812"/>
            <a:chOff x="4790483" y="2090064"/>
            <a:chExt cx="676812" cy="676812"/>
          </a:xfrm>
        </p:grpSpPr>
        <p:sp>
          <p:nvSpPr>
            <p:cNvPr id="27" name="椭圆 26"/>
            <p:cNvSpPr/>
            <p:nvPr/>
          </p:nvSpPr>
          <p:spPr>
            <a:xfrm>
              <a:off x="4790483" y="2090064"/>
              <a:ext cx="676812" cy="676812"/>
            </a:xfrm>
            <a:prstGeom prst="ellipse">
              <a:avLst/>
            </a:prstGeom>
            <a:solidFill>
              <a:srgbClr val="FF3F3F"/>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Freeform 22"/>
            <p:cNvSpPr/>
            <p:nvPr/>
          </p:nvSpPr>
          <p:spPr bwMode="auto">
            <a:xfrm>
              <a:off x="4917657" y="2252850"/>
              <a:ext cx="432000" cy="396000"/>
            </a:xfrm>
            <a:custGeom>
              <a:avLst/>
              <a:gdLst>
                <a:gd name="T0" fmla="*/ 108 w 179"/>
                <a:gd name="T1" fmla="*/ 0 h 150"/>
                <a:gd name="T2" fmla="*/ 132 w 179"/>
                <a:gd name="T3" fmla="*/ 36 h 150"/>
                <a:gd name="T4" fmla="*/ 135 w 179"/>
                <a:gd name="T5" fmla="*/ 34 h 150"/>
                <a:gd name="T6" fmla="*/ 173 w 179"/>
                <a:gd name="T7" fmla="*/ 33 h 150"/>
                <a:gd name="T8" fmla="*/ 142 w 179"/>
                <a:gd name="T9" fmla="*/ 58 h 150"/>
                <a:gd name="T10" fmla="*/ 161 w 179"/>
                <a:gd name="T11" fmla="*/ 97 h 150"/>
                <a:gd name="T12" fmla="*/ 127 w 179"/>
                <a:gd name="T13" fmla="*/ 116 h 150"/>
                <a:gd name="T14" fmla="*/ 124 w 179"/>
                <a:gd name="T15" fmla="*/ 113 h 150"/>
                <a:gd name="T16" fmla="*/ 90 w 179"/>
                <a:gd name="T17" fmla="*/ 96 h 150"/>
                <a:gd name="T18" fmla="*/ 107 w 179"/>
                <a:gd name="T19" fmla="*/ 130 h 150"/>
                <a:gd name="T20" fmla="*/ 74 w 179"/>
                <a:gd name="T21" fmla="*/ 150 h 150"/>
                <a:gd name="T22" fmla="*/ 51 w 179"/>
                <a:gd name="T23" fmla="*/ 113 h 150"/>
                <a:gd name="T24" fmla="*/ 47 w 179"/>
                <a:gd name="T25" fmla="*/ 115 h 150"/>
                <a:gd name="T26" fmla="*/ 8 w 179"/>
                <a:gd name="T27" fmla="*/ 119 h 150"/>
                <a:gd name="T28" fmla="*/ 36 w 179"/>
                <a:gd name="T29" fmla="*/ 94 h 150"/>
                <a:gd name="T30" fmla="*/ 38 w 179"/>
                <a:gd name="T31" fmla="*/ 92 h 150"/>
                <a:gd name="T32" fmla="*/ 18 w 179"/>
                <a:gd name="T33" fmla="*/ 53 h 150"/>
                <a:gd name="T34" fmla="*/ 53 w 179"/>
                <a:gd name="T35" fmla="*/ 33 h 150"/>
                <a:gd name="T36" fmla="*/ 72 w 179"/>
                <a:gd name="T37" fmla="*/ 65 h 150"/>
                <a:gd name="T38" fmla="*/ 90 w 179"/>
                <a:gd name="T39" fmla="*/ 31 h 150"/>
                <a:gd name="T40" fmla="*/ 74 w 179"/>
                <a:gd name="T41" fmla="*/ 24 h 150"/>
                <a:gd name="T42" fmla="*/ 75 w 179"/>
                <a:gd name="T43" fmla="*/ 19 h 150"/>
                <a:gd name="T44" fmla="*/ 108 w 179"/>
                <a:gd name="T4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150">
                  <a:moveTo>
                    <a:pt x="108" y="0"/>
                  </a:moveTo>
                  <a:cubicBezTo>
                    <a:pt x="114" y="11"/>
                    <a:pt x="124" y="33"/>
                    <a:pt x="132" y="36"/>
                  </a:cubicBezTo>
                  <a:cubicBezTo>
                    <a:pt x="133" y="36"/>
                    <a:pt x="134" y="35"/>
                    <a:pt x="135" y="34"/>
                  </a:cubicBezTo>
                  <a:cubicBezTo>
                    <a:pt x="137" y="14"/>
                    <a:pt x="168" y="6"/>
                    <a:pt x="173" y="33"/>
                  </a:cubicBezTo>
                  <a:cubicBezTo>
                    <a:pt x="179" y="61"/>
                    <a:pt x="154" y="50"/>
                    <a:pt x="142" y="58"/>
                  </a:cubicBezTo>
                  <a:cubicBezTo>
                    <a:pt x="148" y="71"/>
                    <a:pt x="155" y="84"/>
                    <a:pt x="161" y="97"/>
                  </a:cubicBezTo>
                  <a:cubicBezTo>
                    <a:pt x="152" y="102"/>
                    <a:pt x="137" y="114"/>
                    <a:pt x="127" y="116"/>
                  </a:cubicBezTo>
                  <a:cubicBezTo>
                    <a:pt x="125" y="116"/>
                    <a:pt x="125" y="114"/>
                    <a:pt x="124" y="113"/>
                  </a:cubicBezTo>
                  <a:cubicBezTo>
                    <a:pt x="128" y="90"/>
                    <a:pt x="112" y="72"/>
                    <a:pt x="90" y="96"/>
                  </a:cubicBezTo>
                  <a:cubicBezTo>
                    <a:pt x="72" y="115"/>
                    <a:pt x="109" y="125"/>
                    <a:pt x="107" y="130"/>
                  </a:cubicBezTo>
                  <a:cubicBezTo>
                    <a:pt x="96" y="137"/>
                    <a:pt x="85" y="143"/>
                    <a:pt x="74" y="150"/>
                  </a:cubicBezTo>
                  <a:cubicBezTo>
                    <a:pt x="66" y="138"/>
                    <a:pt x="59" y="125"/>
                    <a:pt x="51" y="113"/>
                  </a:cubicBezTo>
                  <a:cubicBezTo>
                    <a:pt x="50" y="114"/>
                    <a:pt x="48" y="115"/>
                    <a:pt x="47" y="115"/>
                  </a:cubicBezTo>
                  <a:cubicBezTo>
                    <a:pt x="42" y="132"/>
                    <a:pt x="18" y="149"/>
                    <a:pt x="8" y="119"/>
                  </a:cubicBezTo>
                  <a:cubicBezTo>
                    <a:pt x="0" y="94"/>
                    <a:pt x="22" y="96"/>
                    <a:pt x="36" y="94"/>
                  </a:cubicBezTo>
                  <a:cubicBezTo>
                    <a:pt x="37" y="93"/>
                    <a:pt x="38" y="93"/>
                    <a:pt x="38" y="92"/>
                  </a:cubicBezTo>
                  <a:cubicBezTo>
                    <a:pt x="32" y="79"/>
                    <a:pt x="24" y="66"/>
                    <a:pt x="18" y="53"/>
                  </a:cubicBezTo>
                  <a:cubicBezTo>
                    <a:pt x="29" y="47"/>
                    <a:pt x="41" y="40"/>
                    <a:pt x="53" y="33"/>
                  </a:cubicBezTo>
                  <a:cubicBezTo>
                    <a:pt x="62" y="42"/>
                    <a:pt x="48" y="65"/>
                    <a:pt x="72" y="65"/>
                  </a:cubicBezTo>
                  <a:cubicBezTo>
                    <a:pt x="87" y="64"/>
                    <a:pt x="100" y="45"/>
                    <a:pt x="90" y="31"/>
                  </a:cubicBezTo>
                  <a:cubicBezTo>
                    <a:pt x="84" y="28"/>
                    <a:pt x="76" y="28"/>
                    <a:pt x="74" y="24"/>
                  </a:cubicBezTo>
                  <a:cubicBezTo>
                    <a:pt x="72" y="19"/>
                    <a:pt x="74" y="21"/>
                    <a:pt x="75" y="19"/>
                  </a:cubicBezTo>
                  <a:cubicBezTo>
                    <a:pt x="86" y="13"/>
                    <a:pt x="97" y="6"/>
                    <a:pt x="108" y="0"/>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cxnSp>
        <p:nvCxnSpPr>
          <p:cNvPr id="49" name="直接连接符 48"/>
          <p:cNvCxnSpPr/>
          <p:nvPr/>
        </p:nvCxnSpPr>
        <p:spPr>
          <a:xfrm flipH="1">
            <a:off x="2278203" y="3104017"/>
            <a:ext cx="0" cy="900000"/>
          </a:xfrm>
          <a:prstGeom prst="line">
            <a:avLst/>
          </a:prstGeom>
          <a:ln w="19050">
            <a:solidFill>
              <a:srgbClr val="FFCE3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1433658" y="4164083"/>
            <a:ext cx="2203492" cy="435428"/>
            <a:chOff x="1433658" y="4164083"/>
            <a:chExt cx="2203492" cy="435428"/>
          </a:xfrm>
        </p:grpSpPr>
        <p:sp>
          <p:nvSpPr>
            <p:cNvPr id="52" name="圆角矩形 51"/>
            <p:cNvSpPr/>
            <p:nvPr/>
          </p:nvSpPr>
          <p:spPr>
            <a:xfrm>
              <a:off x="1433658" y="4164083"/>
              <a:ext cx="1770743" cy="435428"/>
            </a:xfrm>
            <a:prstGeom prst="roundRect">
              <a:avLst>
                <a:gd name="adj" fmla="val 26667"/>
              </a:avLst>
            </a:prstGeom>
            <a:solidFill>
              <a:srgbClr val="FFCE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1590635" y="4197131"/>
              <a:ext cx="2046515" cy="369332"/>
            </a:xfrm>
            <a:prstGeom prst="rect">
              <a:avLst/>
            </a:prstGeom>
            <a:noFill/>
          </p:spPr>
          <p:txBody>
            <a:bodyPr wrap="square" rtlCol="0">
              <a:spAutoFit/>
            </a:bodyPr>
            <a:lstStyle/>
            <a:p>
              <a:r>
                <a:rPr lang="zh-CN" altLang="en-US" dirty="0">
                  <a:solidFill>
                    <a:schemeClr val="bg1"/>
                  </a:solidFill>
                </a:rPr>
                <a:t>  遵守规则</a:t>
              </a:r>
            </a:p>
          </p:txBody>
        </p:sp>
      </p:grpSp>
      <p:cxnSp>
        <p:nvCxnSpPr>
          <p:cNvPr id="54" name="直接连接符 53"/>
          <p:cNvCxnSpPr/>
          <p:nvPr/>
        </p:nvCxnSpPr>
        <p:spPr>
          <a:xfrm flipH="1">
            <a:off x="5137517" y="3104017"/>
            <a:ext cx="0" cy="900000"/>
          </a:xfrm>
          <a:prstGeom prst="line">
            <a:avLst/>
          </a:prstGeom>
          <a:ln w="19050">
            <a:solidFill>
              <a:srgbClr val="FF2525"/>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7967776" y="3104017"/>
            <a:ext cx="0" cy="900000"/>
          </a:xfrm>
          <a:prstGeom prst="line">
            <a:avLst/>
          </a:prstGeom>
          <a:ln w="19050">
            <a:solidFill>
              <a:srgbClr val="F4B18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4301574" y="4164083"/>
            <a:ext cx="2071340" cy="435428"/>
            <a:chOff x="4301574" y="4164083"/>
            <a:chExt cx="2071340" cy="435428"/>
          </a:xfrm>
        </p:grpSpPr>
        <p:sp>
          <p:nvSpPr>
            <p:cNvPr id="56" name="圆角矩形 55"/>
            <p:cNvSpPr/>
            <p:nvPr/>
          </p:nvSpPr>
          <p:spPr>
            <a:xfrm>
              <a:off x="4301574" y="4164083"/>
              <a:ext cx="1770743" cy="435428"/>
            </a:xfrm>
            <a:prstGeom prst="roundRect">
              <a:avLst>
                <a:gd name="adj" fmla="val 26667"/>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p:cNvSpPr txBox="1"/>
            <p:nvPr/>
          </p:nvSpPr>
          <p:spPr>
            <a:xfrm>
              <a:off x="4326399" y="4197131"/>
              <a:ext cx="2046515" cy="369332"/>
            </a:xfrm>
            <a:prstGeom prst="rect">
              <a:avLst/>
            </a:prstGeom>
            <a:noFill/>
          </p:spPr>
          <p:txBody>
            <a:bodyPr wrap="square" rtlCol="0">
              <a:spAutoFit/>
            </a:bodyPr>
            <a:lstStyle/>
            <a:p>
              <a:r>
                <a:rPr lang="zh-CN" altLang="en-US" dirty="0">
                  <a:solidFill>
                    <a:schemeClr val="bg1"/>
                  </a:solidFill>
                </a:rPr>
                <a:t>具有一定的算法</a:t>
              </a:r>
            </a:p>
          </p:txBody>
        </p:sp>
      </p:grpSp>
      <p:grpSp>
        <p:nvGrpSpPr>
          <p:cNvPr id="12" name="组合 11"/>
          <p:cNvGrpSpPr/>
          <p:nvPr/>
        </p:nvGrpSpPr>
        <p:grpSpPr>
          <a:xfrm>
            <a:off x="7169490" y="4164083"/>
            <a:ext cx="2159949" cy="435428"/>
            <a:chOff x="7169490" y="4164083"/>
            <a:chExt cx="2159949" cy="435428"/>
          </a:xfrm>
        </p:grpSpPr>
        <p:sp>
          <p:nvSpPr>
            <p:cNvPr id="58" name="圆角矩形 57"/>
            <p:cNvSpPr/>
            <p:nvPr/>
          </p:nvSpPr>
          <p:spPr>
            <a:xfrm>
              <a:off x="7169490" y="4164083"/>
              <a:ext cx="1770743" cy="435428"/>
            </a:xfrm>
            <a:prstGeom prst="roundRect">
              <a:avLst>
                <a:gd name="adj" fmla="val 26667"/>
              </a:avLst>
            </a:prstGeom>
            <a:solidFill>
              <a:srgbClr val="F4B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59" name="文本框 58"/>
            <p:cNvSpPr txBox="1"/>
            <p:nvPr/>
          </p:nvSpPr>
          <p:spPr>
            <a:xfrm>
              <a:off x="7282924" y="4197131"/>
              <a:ext cx="2046515" cy="369332"/>
            </a:xfrm>
            <a:prstGeom prst="rect">
              <a:avLst/>
            </a:prstGeom>
            <a:noFill/>
          </p:spPr>
          <p:txBody>
            <a:bodyPr wrap="square" rtlCol="0">
              <a:spAutoFit/>
            </a:bodyPr>
            <a:lstStyle/>
            <a:p>
              <a:pPr algn="just"/>
              <a:r>
                <a:rPr lang="zh-CN" altLang="en-US" dirty="0">
                  <a:solidFill>
                    <a:schemeClr val="bg1"/>
                  </a:solidFill>
                </a:rPr>
                <a:t>   增强算法</a:t>
              </a:r>
            </a:p>
          </p:txBody>
        </p:sp>
      </p:grpSp>
      <p:sp>
        <p:nvSpPr>
          <p:cNvPr id="60" name="文本框 59"/>
          <p:cNvSpPr txBox="1"/>
          <p:nvPr/>
        </p:nvSpPr>
        <p:spPr>
          <a:xfrm>
            <a:off x="1260834" y="4872758"/>
            <a:ext cx="2258805" cy="584775"/>
          </a:xfrm>
          <a:prstGeom prst="rect">
            <a:avLst/>
          </a:prstGeom>
          <a:noFill/>
        </p:spPr>
        <p:txBody>
          <a:bodyPr wrap="square" rtlCol="0">
            <a:spAutoFit/>
          </a:bodyPr>
          <a:lstStyle/>
          <a:p>
            <a:pPr algn="just"/>
            <a:r>
              <a:rPr lang="zh-CN" altLang="en-US" sz="1600" dirty="0"/>
              <a:t>行走时不违反规则、运算不超时</a:t>
            </a:r>
            <a:endParaRPr lang="en-US" altLang="zh-CN" sz="1600" dirty="0"/>
          </a:p>
        </p:txBody>
      </p:sp>
      <p:sp>
        <p:nvSpPr>
          <p:cNvPr id="61" name="文本框 60"/>
          <p:cNvSpPr txBox="1"/>
          <p:nvPr/>
        </p:nvSpPr>
        <p:spPr>
          <a:xfrm>
            <a:off x="4102102" y="4872758"/>
            <a:ext cx="2258805" cy="1323439"/>
          </a:xfrm>
          <a:prstGeom prst="rect">
            <a:avLst/>
          </a:prstGeom>
          <a:noFill/>
        </p:spPr>
        <p:txBody>
          <a:bodyPr wrap="square" rtlCol="0">
            <a:spAutoFit/>
          </a:bodyPr>
          <a:lstStyle/>
          <a:p>
            <a:pPr algn="just"/>
            <a:r>
              <a:rPr lang="zh-CN" altLang="en-US" sz="1600" dirty="0"/>
              <a:t>不能盲目行走，而应采用适当的算法，在不超时的前提下，更智能地下棋，能够打败基本的程序</a:t>
            </a:r>
            <a:endParaRPr lang="en-US" altLang="zh-CN" sz="1600" dirty="0"/>
          </a:p>
        </p:txBody>
      </p:sp>
      <p:sp>
        <p:nvSpPr>
          <p:cNvPr id="62" name="文本框 61"/>
          <p:cNvSpPr txBox="1"/>
          <p:nvPr/>
        </p:nvSpPr>
        <p:spPr>
          <a:xfrm>
            <a:off x="6989164" y="4872758"/>
            <a:ext cx="2258805" cy="1077218"/>
          </a:xfrm>
          <a:prstGeom prst="rect">
            <a:avLst/>
          </a:prstGeom>
          <a:noFill/>
        </p:spPr>
        <p:txBody>
          <a:bodyPr wrap="square" rtlCol="0">
            <a:spAutoFit/>
          </a:bodyPr>
          <a:lstStyle/>
          <a:p>
            <a:pPr algn="just"/>
            <a:r>
              <a:rPr lang="zh-CN" altLang="en-US" sz="1600" dirty="0"/>
              <a:t>在不超时的前提下，简化运算，增强自己的算法，能够打败尽可能多的同学程序</a:t>
            </a:r>
            <a:endParaRPr lang="en-US" altLang="zh-CN" sz="1600" dirty="0"/>
          </a:p>
        </p:txBody>
      </p:sp>
      <p:sp>
        <p:nvSpPr>
          <p:cNvPr id="94" name="椭圆 93"/>
          <p:cNvSpPr/>
          <p:nvPr/>
        </p:nvSpPr>
        <p:spPr>
          <a:xfrm>
            <a:off x="10309408" y="3806060"/>
            <a:ext cx="216000" cy="216000"/>
          </a:xfrm>
          <a:prstGeom prst="ellipse">
            <a:avLst/>
          </a:prstGeom>
          <a:solidFill>
            <a:schemeClr val="bg1"/>
          </a:solid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9894971" y="4119834"/>
            <a:ext cx="1397144" cy="584775"/>
          </a:xfrm>
          <a:prstGeom prst="rect">
            <a:avLst/>
          </a:prstGeom>
          <a:noFill/>
        </p:spPr>
        <p:txBody>
          <a:bodyPr wrap="square" rtlCol="0">
            <a:spAutoFit/>
          </a:bodyPr>
          <a:lstStyle/>
          <a:p>
            <a:r>
              <a:rPr lang="zh-CN" altLang="en-US" sz="3200" dirty="0">
                <a:solidFill>
                  <a:srgbClr val="7F7F7F"/>
                </a:solidFill>
              </a:rPr>
              <a:t>胜利！</a:t>
            </a:r>
          </a:p>
        </p:txBody>
      </p:sp>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360"/>
                                          </p:val>
                                        </p:tav>
                                        <p:tav tm="100000">
                                          <p:val>
                                            <p:fltVal val="0"/>
                                          </p:val>
                                        </p:tav>
                                      </p:tavLst>
                                    </p:anim>
                                    <p:animEffect transition="in" filter="fade">
                                      <p:cBhvr>
                                        <p:cTn id="10" dur="500"/>
                                        <p:tgtEl>
                                          <p:spTgt spid="6"/>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93"/>
                                        </p:tgtEl>
                                        <p:attrNameLst>
                                          <p:attrName>style.visibility</p:attrName>
                                        </p:attrNameLst>
                                      </p:cBhvr>
                                      <p:to>
                                        <p:strVal val="visible"/>
                                      </p:to>
                                    </p:set>
                                    <p:animEffect transition="in" filter="fade">
                                      <p:cBhvr>
                                        <p:cTn id="14" dur="1000"/>
                                        <p:tgtEl>
                                          <p:spTgt spid="93"/>
                                        </p:tgtEl>
                                      </p:cBhvr>
                                    </p:animEffect>
                                    <p:anim calcmode="lin" valueType="num">
                                      <p:cBhvr>
                                        <p:cTn id="15" dur="1000" fill="hold"/>
                                        <p:tgtEl>
                                          <p:spTgt spid="93"/>
                                        </p:tgtEl>
                                        <p:attrNameLst>
                                          <p:attrName>ppt_x</p:attrName>
                                        </p:attrNameLst>
                                      </p:cBhvr>
                                      <p:tavLst>
                                        <p:tav tm="0">
                                          <p:val>
                                            <p:strVal val="#ppt_x"/>
                                          </p:val>
                                        </p:tav>
                                        <p:tav tm="100000">
                                          <p:val>
                                            <p:strVal val="#ppt_x"/>
                                          </p:val>
                                        </p:tav>
                                      </p:tavLst>
                                    </p:anim>
                                    <p:anim calcmode="lin" valueType="num">
                                      <p:cBhvr>
                                        <p:cTn id="16" dur="1000" fill="hold"/>
                                        <p:tgtEl>
                                          <p:spTgt spid="93"/>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94"/>
                                        </p:tgtEl>
                                        <p:attrNameLst>
                                          <p:attrName>style.visibility</p:attrName>
                                        </p:attrNameLst>
                                      </p:cBhvr>
                                      <p:to>
                                        <p:strVal val="visible"/>
                                      </p:to>
                                    </p:set>
                                    <p:anim calcmode="lin" valueType="num">
                                      <p:cBhvr>
                                        <p:cTn id="20" dur="500" fill="hold"/>
                                        <p:tgtEl>
                                          <p:spTgt spid="94"/>
                                        </p:tgtEl>
                                        <p:attrNameLst>
                                          <p:attrName>ppt_w</p:attrName>
                                        </p:attrNameLst>
                                      </p:cBhvr>
                                      <p:tavLst>
                                        <p:tav tm="0">
                                          <p:val>
                                            <p:fltVal val="0"/>
                                          </p:val>
                                        </p:tav>
                                        <p:tav tm="100000">
                                          <p:val>
                                            <p:strVal val="#ppt_w"/>
                                          </p:val>
                                        </p:tav>
                                      </p:tavLst>
                                    </p:anim>
                                    <p:anim calcmode="lin" valueType="num">
                                      <p:cBhvr>
                                        <p:cTn id="21" dur="500" fill="hold"/>
                                        <p:tgtEl>
                                          <p:spTgt spid="94"/>
                                        </p:tgtEl>
                                        <p:attrNameLst>
                                          <p:attrName>ppt_h</p:attrName>
                                        </p:attrNameLst>
                                      </p:cBhvr>
                                      <p:tavLst>
                                        <p:tav tm="0">
                                          <p:val>
                                            <p:fltVal val="0"/>
                                          </p:val>
                                        </p:tav>
                                        <p:tav tm="100000">
                                          <p:val>
                                            <p:strVal val="#ppt_h"/>
                                          </p:val>
                                        </p:tav>
                                      </p:tavLst>
                                    </p:anim>
                                    <p:animEffect transition="in" filter="fade">
                                      <p:cBhvr>
                                        <p:cTn id="22" dur="500"/>
                                        <p:tgtEl>
                                          <p:spTgt spid="94"/>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Effect transition="in" filter="fade">
                                      <p:cBhvr>
                                        <p:cTn id="28" dur="500"/>
                                        <p:tgtEl>
                                          <p:spTgt spid="20"/>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p:cTn id="31" dur="500" fill="hold"/>
                                        <p:tgtEl>
                                          <p:spTgt spid="26"/>
                                        </p:tgtEl>
                                        <p:attrNameLst>
                                          <p:attrName>ppt_w</p:attrName>
                                        </p:attrNameLst>
                                      </p:cBhvr>
                                      <p:tavLst>
                                        <p:tav tm="0">
                                          <p:val>
                                            <p:fltVal val="0"/>
                                          </p:val>
                                        </p:tav>
                                        <p:tav tm="100000">
                                          <p:val>
                                            <p:strVal val="#ppt_w"/>
                                          </p:val>
                                        </p:tav>
                                      </p:tavLst>
                                    </p:anim>
                                    <p:anim calcmode="lin" valueType="num">
                                      <p:cBhvr>
                                        <p:cTn id="32" dur="500" fill="hold"/>
                                        <p:tgtEl>
                                          <p:spTgt spid="26"/>
                                        </p:tgtEl>
                                        <p:attrNameLst>
                                          <p:attrName>ppt_h</p:attrName>
                                        </p:attrNameLst>
                                      </p:cBhvr>
                                      <p:tavLst>
                                        <p:tav tm="0">
                                          <p:val>
                                            <p:fltVal val="0"/>
                                          </p:val>
                                        </p:tav>
                                        <p:tav tm="100000">
                                          <p:val>
                                            <p:strVal val="#ppt_h"/>
                                          </p:val>
                                        </p:tav>
                                      </p:tavLst>
                                    </p:anim>
                                    <p:animEffect transition="in" filter="fade">
                                      <p:cBhvr>
                                        <p:cTn id="33" dur="500"/>
                                        <p:tgtEl>
                                          <p:spTgt spid="2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ppt_w</p:attrName>
                                        </p:attrNameLst>
                                      </p:cBhvr>
                                      <p:tavLst>
                                        <p:tav tm="0">
                                          <p:val>
                                            <p:fltVal val="0"/>
                                          </p:val>
                                        </p:tav>
                                        <p:tav tm="100000">
                                          <p:val>
                                            <p:strVal val="#ppt_w"/>
                                          </p:val>
                                        </p:tav>
                                      </p:tavLst>
                                    </p:anim>
                                    <p:anim calcmode="lin" valueType="num">
                                      <p:cBhvr>
                                        <p:cTn id="37" dur="500" fill="hold"/>
                                        <p:tgtEl>
                                          <p:spTgt spid="33"/>
                                        </p:tgtEl>
                                        <p:attrNameLst>
                                          <p:attrName>ppt_h</p:attrName>
                                        </p:attrNameLst>
                                      </p:cBhvr>
                                      <p:tavLst>
                                        <p:tav tm="0">
                                          <p:val>
                                            <p:fltVal val="0"/>
                                          </p:val>
                                        </p:tav>
                                        <p:tav tm="100000">
                                          <p:val>
                                            <p:strVal val="#ppt_h"/>
                                          </p:val>
                                        </p:tav>
                                      </p:tavLst>
                                    </p:anim>
                                    <p:animEffect transition="in" filter="fade">
                                      <p:cBhvr>
                                        <p:cTn id="38" dur="500"/>
                                        <p:tgtEl>
                                          <p:spTgt spid="33"/>
                                        </p:tgtEl>
                                      </p:cBhvr>
                                    </p:animEffect>
                                  </p:childTnLst>
                                </p:cTn>
                              </p:par>
                            </p:childTnLst>
                          </p:cTn>
                        </p:par>
                        <p:par>
                          <p:cTn id="39" fill="hold">
                            <p:stCondLst>
                              <p:cond delay="2500"/>
                            </p:stCondLst>
                            <p:childTnLst>
                              <p:par>
                                <p:cTn id="40" presetID="47" presetClass="entr" presetSubtype="0" fill="hold" nodeType="afterEffect">
                                  <p:stCondLst>
                                    <p:cond delay="0"/>
                                  </p:stCondLst>
                                  <p:childTnLst>
                                    <p:set>
                                      <p:cBhvr>
                                        <p:cTn id="41" dur="1" fill="hold">
                                          <p:stCondLst>
                                            <p:cond delay="0"/>
                                          </p:stCondLst>
                                        </p:cTn>
                                        <p:tgtEl>
                                          <p:spTgt spid="95"/>
                                        </p:tgtEl>
                                        <p:attrNameLst>
                                          <p:attrName>style.visibility</p:attrName>
                                        </p:attrNameLst>
                                      </p:cBhvr>
                                      <p:to>
                                        <p:strVal val="visible"/>
                                      </p:to>
                                    </p:set>
                                    <p:animEffect transition="in" filter="fade">
                                      <p:cBhvr>
                                        <p:cTn id="42" dur="1000"/>
                                        <p:tgtEl>
                                          <p:spTgt spid="95"/>
                                        </p:tgtEl>
                                      </p:cBhvr>
                                    </p:animEffect>
                                    <p:anim calcmode="lin" valueType="num">
                                      <p:cBhvr>
                                        <p:cTn id="43" dur="1000" fill="hold"/>
                                        <p:tgtEl>
                                          <p:spTgt spid="95"/>
                                        </p:tgtEl>
                                        <p:attrNameLst>
                                          <p:attrName>ppt_x</p:attrName>
                                        </p:attrNameLst>
                                      </p:cBhvr>
                                      <p:tavLst>
                                        <p:tav tm="0">
                                          <p:val>
                                            <p:strVal val="#ppt_x"/>
                                          </p:val>
                                        </p:tav>
                                        <p:tav tm="100000">
                                          <p:val>
                                            <p:strVal val="#ppt_x"/>
                                          </p:val>
                                        </p:tav>
                                      </p:tavLst>
                                    </p:anim>
                                    <p:anim calcmode="lin" valueType="num">
                                      <p:cBhvr>
                                        <p:cTn id="44" dur="1000" fill="hold"/>
                                        <p:tgtEl>
                                          <p:spTgt spid="95"/>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97"/>
                                        </p:tgtEl>
                                        <p:attrNameLst>
                                          <p:attrName>style.visibility</p:attrName>
                                        </p:attrNameLst>
                                      </p:cBhvr>
                                      <p:to>
                                        <p:strVal val="visible"/>
                                      </p:to>
                                    </p:set>
                                    <p:animEffect transition="in" filter="fade">
                                      <p:cBhvr>
                                        <p:cTn id="47" dur="1000"/>
                                        <p:tgtEl>
                                          <p:spTgt spid="97"/>
                                        </p:tgtEl>
                                      </p:cBhvr>
                                    </p:animEffect>
                                    <p:anim calcmode="lin" valueType="num">
                                      <p:cBhvr>
                                        <p:cTn id="48" dur="1000" fill="hold"/>
                                        <p:tgtEl>
                                          <p:spTgt spid="97"/>
                                        </p:tgtEl>
                                        <p:attrNameLst>
                                          <p:attrName>ppt_x</p:attrName>
                                        </p:attrNameLst>
                                      </p:cBhvr>
                                      <p:tavLst>
                                        <p:tav tm="0">
                                          <p:val>
                                            <p:strVal val="#ppt_x"/>
                                          </p:val>
                                        </p:tav>
                                        <p:tav tm="100000">
                                          <p:val>
                                            <p:strVal val="#ppt_x"/>
                                          </p:val>
                                        </p:tav>
                                      </p:tavLst>
                                    </p:anim>
                                    <p:anim calcmode="lin" valueType="num">
                                      <p:cBhvr>
                                        <p:cTn id="49" dur="1000" fill="hold"/>
                                        <p:tgtEl>
                                          <p:spTgt spid="97"/>
                                        </p:tgtEl>
                                        <p:attrNameLst>
                                          <p:attrName>ppt_y</p:attrName>
                                        </p:attrNameLst>
                                      </p:cBhvr>
                                      <p:tavLst>
                                        <p:tav tm="0">
                                          <p:val>
                                            <p:strVal val="#ppt_y-.1"/>
                                          </p:val>
                                        </p:tav>
                                        <p:tav tm="100000">
                                          <p:val>
                                            <p:strVal val="#ppt_y"/>
                                          </p:val>
                                        </p:tav>
                                      </p:tavLst>
                                    </p:anim>
                                  </p:childTnLst>
                                </p:cTn>
                              </p:par>
                              <p:par>
                                <p:cTn id="50" presetID="47" presetClass="entr" presetSubtype="0" fill="hold" nodeType="withEffect">
                                  <p:stCondLst>
                                    <p:cond delay="0"/>
                                  </p:stCondLst>
                                  <p:childTnLst>
                                    <p:set>
                                      <p:cBhvr>
                                        <p:cTn id="51" dur="1" fill="hold">
                                          <p:stCondLst>
                                            <p:cond delay="0"/>
                                          </p:stCondLst>
                                        </p:cTn>
                                        <p:tgtEl>
                                          <p:spTgt spid="98"/>
                                        </p:tgtEl>
                                        <p:attrNameLst>
                                          <p:attrName>style.visibility</p:attrName>
                                        </p:attrNameLst>
                                      </p:cBhvr>
                                      <p:to>
                                        <p:strVal val="visible"/>
                                      </p:to>
                                    </p:set>
                                    <p:animEffect transition="in" filter="fade">
                                      <p:cBhvr>
                                        <p:cTn id="52" dur="1000"/>
                                        <p:tgtEl>
                                          <p:spTgt spid="98"/>
                                        </p:tgtEl>
                                      </p:cBhvr>
                                    </p:animEffect>
                                    <p:anim calcmode="lin" valueType="num">
                                      <p:cBhvr>
                                        <p:cTn id="53" dur="1000" fill="hold"/>
                                        <p:tgtEl>
                                          <p:spTgt spid="98"/>
                                        </p:tgtEl>
                                        <p:attrNameLst>
                                          <p:attrName>ppt_x</p:attrName>
                                        </p:attrNameLst>
                                      </p:cBhvr>
                                      <p:tavLst>
                                        <p:tav tm="0">
                                          <p:val>
                                            <p:strVal val="#ppt_x"/>
                                          </p:val>
                                        </p:tav>
                                        <p:tav tm="100000">
                                          <p:val>
                                            <p:strVal val="#ppt_x"/>
                                          </p:val>
                                        </p:tav>
                                      </p:tavLst>
                                    </p:anim>
                                    <p:anim calcmode="lin" valueType="num">
                                      <p:cBhvr>
                                        <p:cTn id="54" dur="1000" fill="hold"/>
                                        <p:tgtEl>
                                          <p:spTgt spid="98"/>
                                        </p:tgtEl>
                                        <p:attrNameLst>
                                          <p:attrName>ppt_y</p:attrName>
                                        </p:attrNameLst>
                                      </p:cBhvr>
                                      <p:tavLst>
                                        <p:tav tm="0">
                                          <p:val>
                                            <p:strVal val="#ppt_y-.1"/>
                                          </p:val>
                                        </p:tav>
                                        <p:tav tm="100000">
                                          <p:val>
                                            <p:strVal val="#ppt_y"/>
                                          </p:val>
                                        </p:tav>
                                      </p:tavLst>
                                    </p:anim>
                                  </p:childTnLst>
                                </p:cTn>
                              </p:par>
                            </p:childTnLst>
                          </p:cTn>
                        </p:par>
                        <p:par>
                          <p:cTn id="55" fill="hold">
                            <p:stCondLst>
                              <p:cond delay="3500"/>
                            </p:stCondLst>
                            <p:childTnLst>
                              <p:par>
                                <p:cTn id="56" presetID="22" presetClass="entr" presetSubtype="1" fill="hold" nodeType="afterEffect">
                                  <p:stCondLst>
                                    <p:cond delay="0"/>
                                  </p:stCondLst>
                                  <p:childTnLst>
                                    <p:set>
                                      <p:cBhvr>
                                        <p:cTn id="57" dur="1" fill="hold">
                                          <p:stCondLst>
                                            <p:cond delay="0"/>
                                          </p:stCondLst>
                                        </p:cTn>
                                        <p:tgtEl>
                                          <p:spTgt spid="49"/>
                                        </p:tgtEl>
                                        <p:attrNameLst>
                                          <p:attrName>style.visibility</p:attrName>
                                        </p:attrNameLst>
                                      </p:cBhvr>
                                      <p:to>
                                        <p:strVal val="visible"/>
                                      </p:to>
                                    </p:set>
                                    <p:animEffect transition="in" filter="wipe(up)">
                                      <p:cBhvr>
                                        <p:cTn id="58" dur="500"/>
                                        <p:tgtEl>
                                          <p:spTgt spid="49"/>
                                        </p:tgtEl>
                                      </p:cBhvr>
                                    </p:animEffect>
                                  </p:childTnLst>
                                </p:cTn>
                              </p:par>
                              <p:par>
                                <p:cTn id="59" presetID="22" presetClass="entr" presetSubtype="1" fill="hold" nodeType="withEffect">
                                  <p:stCondLst>
                                    <p:cond delay="0"/>
                                  </p:stCondLst>
                                  <p:childTnLst>
                                    <p:set>
                                      <p:cBhvr>
                                        <p:cTn id="60" dur="1" fill="hold">
                                          <p:stCondLst>
                                            <p:cond delay="0"/>
                                          </p:stCondLst>
                                        </p:cTn>
                                        <p:tgtEl>
                                          <p:spTgt spid="54"/>
                                        </p:tgtEl>
                                        <p:attrNameLst>
                                          <p:attrName>style.visibility</p:attrName>
                                        </p:attrNameLst>
                                      </p:cBhvr>
                                      <p:to>
                                        <p:strVal val="visible"/>
                                      </p:to>
                                    </p:set>
                                    <p:animEffect transition="in" filter="wipe(up)">
                                      <p:cBhvr>
                                        <p:cTn id="61" dur="500"/>
                                        <p:tgtEl>
                                          <p:spTgt spid="54"/>
                                        </p:tgtEl>
                                      </p:cBhvr>
                                    </p:animEffect>
                                  </p:childTnLst>
                                </p:cTn>
                              </p:par>
                              <p:par>
                                <p:cTn id="62" presetID="22" presetClass="entr" presetSubtype="1"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wipe(up)">
                                      <p:cBhvr>
                                        <p:cTn id="64" dur="500"/>
                                        <p:tgtEl>
                                          <p:spTgt spid="55"/>
                                        </p:tgtEl>
                                      </p:cBhvr>
                                    </p:animEffect>
                                  </p:childTnLst>
                                </p:cTn>
                              </p:par>
                            </p:childTnLst>
                          </p:cTn>
                        </p:par>
                        <p:par>
                          <p:cTn id="65" fill="hold">
                            <p:stCondLst>
                              <p:cond delay="4000"/>
                            </p:stCondLst>
                            <p:childTnLst>
                              <p:par>
                                <p:cTn id="66" presetID="42" presetClass="entr" presetSubtype="0" fill="hold" nodeType="after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1000"/>
                                        <p:tgtEl>
                                          <p:spTgt spid="10"/>
                                        </p:tgtEl>
                                      </p:cBhvr>
                                    </p:animEffect>
                                    <p:anim calcmode="lin" valueType="num">
                                      <p:cBhvr>
                                        <p:cTn id="69" dur="1000" fill="hold"/>
                                        <p:tgtEl>
                                          <p:spTgt spid="10"/>
                                        </p:tgtEl>
                                        <p:attrNameLst>
                                          <p:attrName>ppt_x</p:attrName>
                                        </p:attrNameLst>
                                      </p:cBhvr>
                                      <p:tavLst>
                                        <p:tav tm="0">
                                          <p:val>
                                            <p:strVal val="#ppt_x"/>
                                          </p:val>
                                        </p:tav>
                                        <p:tav tm="100000">
                                          <p:val>
                                            <p:strVal val="#ppt_x"/>
                                          </p:val>
                                        </p:tav>
                                      </p:tavLst>
                                    </p:anim>
                                    <p:anim calcmode="lin" valueType="num">
                                      <p:cBhvr>
                                        <p:cTn id="70" dur="1000" fill="hold"/>
                                        <p:tgtEl>
                                          <p:spTgt spid="10"/>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11"/>
                                        </p:tgtEl>
                                        <p:attrNameLst>
                                          <p:attrName>style.visibility</p:attrName>
                                        </p:attrNameLst>
                                      </p:cBhvr>
                                      <p:to>
                                        <p:strVal val="visible"/>
                                      </p:to>
                                    </p:set>
                                    <p:animEffect transition="in" filter="fade">
                                      <p:cBhvr>
                                        <p:cTn id="73" dur="1000"/>
                                        <p:tgtEl>
                                          <p:spTgt spid="11"/>
                                        </p:tgtEl>
                                      </p:cBhvr>
                                    </p:animEffect>
                                    <p:anim calcmode="lin" valueType="num">
                                      <p:cBhvr>
                                        <p:cTn id="74" dur="1000" fill="hold"/>
                                        <p:tgtEl>
                                          <p:spTgt spid="11"/>
                                        </p:tgtEl>
                                        <p:attrNameLst>
                                          <p:attrName>ppt_x</p:attrName>
                                        </p:attrNameLst>
                                      </p:cBhvr>
                                      <p:tavLst>
                                        <p:tav tm="0">
                                          <p:val>
                                            <p:strVal val="#ppt_x"/>
                                          </p:val>
                                        </p:tav>
                                        <p:tav tm="100000">
                                          <p:val>
                                            <p:strVal val="#ppt_x"/>
                                          </p:val>
                                        </p:tav>
                                      </p:tavLst>
                                    </p:anim>
                                    <p:anim calcmode="lin" valueType="num">
                                      <p:cBhvr>
                                        <p:cTn id="75" dur="1000" fill="hold"/>
                                        <p:tgtEl>
                                          <p:spTgt spid="11"/>
                                        </p:tgtEl>
                                        <p:attrNameLst>
                                          <p:attrName>ppt_y</p:attrName>
                                        </p:attrNameLst>
                                      </p:cBhvr>
                                      <p:tavLst>
                                        <p:tav tm="0">
                                          <p:val>
                                            <p:strVal val="#ppt_y+.1"/>
                                          </p:val>
                                        </p:tav>
                                        <p:tav tm="100000">
                                          <p:val>
                                            <p:strVal val="#ppt_y"/>
                                          </p:val>
                                        </p:tav>
                                      </p:tavLst>
                                    </p:anim>
                                  </p:childTnLst>
                                </p:cTn>
                              </p:par>
                              <p:par>
                                <p:cTn id="76" presetID="42" presetClass="entr" presetSubtype="0" fill="hold" nodeType="withEffect">
                                  <p:stCondLst>
                                    <p:cond delay="0"/>
                                  </p:stCondLst>
                                  <p:childTnLst>
                                    <p:set>
                                      <p:cBhvr>
                                        <p:cTn id="77" dur="1" fill="hold">
                                          <p:stCondLst>
                                            <p:cond delay="0"/>
                                          </p:stCondLst>
                                        </p:cTn>
                                        <p:tgtEl>
                                          <p:spTgt spid="12"/>
                                        </p:tgtEl>
                                        <p:attrNameLst>
                                          <p:attrName>style.visibility</p:attrName>
                                        </p:attrNameLst>
                                      </p:cBhvr>
                                      <p:to>
                                        <p:strVal val="visible"/>
                                      </p:to>
                                    </p:set>
                                    <p:animEffect transition="in" filter="fade">
                                      <p:cBhvr>
                                        <p:cTn id="78" dur="1000"/>
                                        <p:tgtEl>
                                          <p:spTgt spid="12"/>
                                        </p:tgtEl>
                                      </p:cBhvr>
                                    </p:animEffect>
                                    <p:anim calcmode="lin" valueType="num">
                                      <p:cBhvr>
                                        <p:cTn id="79" dur="1000" fill="hold"/>
                                        <p:tgtEl>
                                          <p:spTgt spid="12"/>
                                        </p:tgtEl>
                                        <p:attrNameLst>
                                          <p:attrName>ppt_x</p:attrName>
                                        </p:attrNameLst>
                                      </p:cBhvr>
                                      <p:tavLst>
                                        <p:tav tm="0">
                                          <p:val>
                                            <p:strVal val="#ppt_x"/>
                                          </p:val>
                                        </p:tav>
                                        <p:tav tm="100000">
                                          <p:val>
                                            <p:strVal val="#ppt_x"/>
                                          </p:val>
                                        </p:tav>
                                      </p:tavLst>
                                    </p:anim>
                                    <p:anim calcmode="lin" valueType="num">
                                      <p:cBhvr>
                                        <p:cTn id="80" dur="1000" fill="hold"/>
                                        <p:tgtEl>
                                          <p:spTgt spid="12"/>
                                        </p:tgtEl>
                                        <p:attrNameLst>
                                          <p:attrName>ppt_y</p:attrName>
                                        </p:attrNameLst>
                                      </p:cBhvr>
                                      <p:tavLst>
                                        <p:tav tm="0">
                                          <p:val>
                                            <p:strVal val="#ppt_y+.1"/>
                                          </p:val>
                                        </p:tav>
                                        <p:tav tm="100000">
                                          <p:val>
                                            <p:strVal val="#ppt_y"/>
                                          </p:val>
                                        </p:tav>
                                      </p:tavLst>
                                    </p:anim>
                                  </p:childTnLst>
                                </p:cTn>
                              </p:par>
                            </p:childTnLst>
                          </p:cTn>
                        </p:par>
                        <p:par>
                          <p:cTn id="81" fill="hold">
                            <p:stCondLst>
                              <p:cond delay="5000"/>
                            </p:stCondLst>
                            <p:childTnLst>
                              <p:par>
                                <p:cTn id="82" presetID="22" presetClass="entr" presetSubtype="8" fill="hold" grpId="0" nodeType="afterEffect">
                                  <p:stCondLst>
                                    <p:cond delay="0"/>
                                  </p:stCondLst>
                                  <p:childTnLst>
                                    <p:set>
                                      <p:cBhvr>
                                        <p:cTn id="83" dur="1" fill="hold">
                                          <p:stCondLst>
                                            <p:cond delay="0"/>
                                          </p:stCondLst>
                                        </p:cTn>
                                        <p:tgtEl>
                                          <p:spTgt spid="60"/>
                                        </p:tgtEl>
                                        <p:attrNameLst>
                                          <p:attrName>style.visibility</p:attrName>
                                        </p:attrNameLst>
                                      </p:cBhvr>
                                      <p:to>
                                        <p:strVal val="visible"/>
                                      </p:to>
                                    </p:set>
                                    <p:animEffect transition="in" filter="wipe(left)">
                                      <p:cBhvr>
                                        <p:cTn id="84" dur="500"/>
                                        <p:tgtEl>
                                          <p:spTgt spid="60"/>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61"/>
                                        </p:tgtEl>
                                        <p:attrNameLst>
                                          <p:attrName>style.visibility</p:attrName>
                                        </p:attrNameLst>
                                      </p:cBhvr>
                                      <p:to>
                                        <p:strVal val="visible"/>
                                      </p:to>
                                    </p:set>
                                    <p:animEffect transition="in" filter="wipe(left)">
                                      <p:cBhvr>
                                        <p:cTn id="87" dur="500"/>
                                        <p:tgtEl>
                                          <p:spTgt spid="61"/>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62"/>
                                        </p:tgtEl>
                                        <p:attrNameLst>
                                          <p:attrName>style.visibility</p:attrName>
                                        </p:attrNameLst>
                                      </p:cBhvr>
                                      <p:to>
                                        <p:strVal val="visible"/>
                                      </p:to>
                                    </p:set>
                                    <p:animEffect transition="in" filter="wipe(left)">
                                      <p:cBhvr>
                                        <p:cTn id="90" dur="500"/>
                                        <p:tgtEl>
                                          <p:spTgt spid="62"/>
                                        </p:tgtEl>
                                      </p:cBhvr>
                                    </p:animEffect>
                                  </p:childTnLst>
                                </p:cTn>
                              </p:par>
                            </p:childTnLst>
                          </p:cTn>
                        </p:par>
                        <p:par>
                          <p:cTn id="91" fill="hold">
                            <p:stCondLst>
                              <p:cond delay="5500"/>
                            </p:stCondLst>
                            <p:childTnLst>
                              <p:par>
                                <p:cTn id="92" presetID="10" presetClass="entr" presetSubtype="0" fill="hold" grpId="0" nodeType="afterEffect">
                                  <p:stCondLst>
                                    <p:cond delay="0"/>
                                  </p:stCondLst>
                                  <p:childTnLst>
                                    <p:set>
                                      <p:cBhvr>
                                        <p:cTn id="93" dur="1" fill="hold">
                                          <p:stCondLst>
                                            <p:cond delay="0"/>
                                          </p:stCondLst>
                                        </p:cTn>
                                        <p:tgtEl>
                                          <p:spTgt spid="2"/>
                                        </p:tgtEl>
                                        <p:attrNameLst>
                                          <p:attrName>style.visibility</p:attrName>
                                        </p:attrNameLst>
                                      </p:cBhvr>
                                      <p:to>
                                        <p:strVal val="visible"/>
                                      </p:to>
                                    </p:set>
                                    <p:animEffect transition="in" filter="fade">
                                      <p:cBhvr>
                                        <p:cTn id="9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20" grpId="0" animBg="1"/>
      <p:bldP spid="26" grpId="0" animBg="1"/>
      <p:bldP spid="33" grpId="0" animBg="1"/>
      <p:bldP spid="60" grpId="0"/>
      <p:bldP spid="61" grpId="0"/>
      <p:bldP spid="62" grpId="0"/>
      <p:bldP spid="94" grpId="0" animBg="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a:off x="-1"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9204168"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8202682"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6881882"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7476967" y="49848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43879"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行走规则</a:t>
            </a:r>
          </a:p>
        </p:txBody>
      </p:sp>
      <p:pic>
        <p:nvPicPr>
          <p:cNvPr id="13" name="图片 12">
            <a:extLst>
              <a:ext uri="{FF2B5EF4-FFF2-40B4-BE49-F238E27FC236}">
                <a16:creationId xmlns:a16="http://schemas.microsoft.com/office/drawing/2014/main" id="{07977F37-28D7-491E-8CA4-69754660B996}"/>
              </a:ext>
            </a:extLst>
          </p:cNvPr>
          <p:cNvPicPr>
            <a:picLocks noChangeAspect="1"/>
          </p:cNvPicPr>
          <p:nvPr/>
        </p:nvPicPr>
        <p:blipFill rotWithShape="1">
          <a:blip r:embed="rId5">
            <a:extLst>
              <a:ext uri="{28A0092B-C50C-407E-A947-70E740481C1C}">
                <a14:useLocalDpi xmlns:a14="http://schemas.microsoft.com/office/drawing/2010/main" val="0"/>
              </a:ext>
            </a:extLst>
          </a:blip>
          <a:srcRect r="52043" b="23904"/>
          <a:stretch/>
        </p:blipFill>
        <p:spPr>
          <a:xfrm>
            <a:off x="138925" y="1748570"/>
            <a:ext cx="6742956" cy="3482852"/>
          </a:xfrm>
          <a:prstGeom prst="rect">
            <a:avLst/>
          </a:prstGeom>
        </p:spPr>
      </p:pic>
    </p:spTree>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1+#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1+#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1+#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a:off x="-1"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9204168"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8202682"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6881882"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7476967" y="49848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43879"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需求分析</a:t>
            </a:r>
          </a:p>
        </p:txBody>
      </p:sp>
      <p:sp>
        <p:nvSpPr>
          <p:cNvPr id="2" name="文本框 1">
            <a:extLst>
              <a:ext uri="{FF2B5EF4-FFF2-40B4-BE49-F238E27FC236}">
                <a16:creationId xmlns:a16="http://schemas.microsoft.com/office/drawing/2014/main" id="{A496D332-C485-4EA7-939E-D2EC6F4676FD}"/>
              </a:ext>
            </a:extLst>
          </p:cNvPr>
          <p:cNvSpPr txBox="1"/>
          <p:nvPr/>
        </p:nvSpPr>
        <p:spPr>
          <a:xfrm>
            <a:off x="637895" y="1931832"/>
            <a:ext cx="6201177" cy="4062651"/>
          </a:xfrm>
          <a:prstGeom prst="rect">
            <a:avLst/>
          </a:prstGeom>
          <a:noFill/>
        </p:spPr>
        <p:txBody>
          <a:bodyPr wrap="square" rtlCol="0">
            <a:spAutoFit/>
          </a:bodyPr>
          <a:lstStyle/>
          <a:p>
            <a:r>
              <a:rPr lang="zh-CN" altLang="en-US" sz="2000" dirty="0"/>
              <a:t>一、满足行走规则等下棋规则</a:t>
            </a:r>
            <a:endParaRPr lang="en-US" altLang="zh-CN" sz="2000" dirty="0"/>
          </a:p>
          <a:p>
            <a:endParaRPr lang="en-US" altLang="zh-CN" sz="2000" dirty="0"/>
          </a:p>
          <a:p>
            <a:r>
              <a:rPr lang="en-US" altLang="zh-CN" sz="2000" dirty="0"/>
              <a:t>1.</a:t>
            </a:r>
            <a:r>
              <a:rPr lang="zh-CN" altLang="en-US" sz="2000" dirty="0"/>
              <a:t>运算不超时，不超过</a:t>
            </a:r>
            <a:r>
              <a:rPr lang="en-US" altLang="zh-CN" sz="2000" dirty="0"/>
              <a:t>1s</a:t>
            </a:r>
          </a:p>
          <a:p>
            <a:endParaRPr lang="en-US" altLang="zh-CN" sz="2000" dirty="0"/>
          </a:p>
          <a:p>
            <a:r>
              <a:rPr lang="en-US" altLang="zh-CN" sz="2000" dirty="0"/>
              <a:t>2.</a:t>
            </a:r>
            <a:r>
              <a:rPr lang="zh-CN" altLang="en-US" sz="2000" dirty="0"/>
              <a:t>能够掌握棋盘中所有已有的挡板位置</a:t>
            </a:r>
            <a:endParaRPr lang="en-US" altLang="zh-CN" sz="2000" dirty="0"/>
          </a:p>
          <a:p>
            <a:endParaRPr lang="en-US" altLang="zh-CN" sz="2000" dirty="0"/>
          </a:p>
          <a:p>
            <a:r>
              <a:rPr lang="en-US" altLang="zh-CN" sz="2000" dirty="0"/>
              <a:t>3.</a:t>
            </a:r>
            <a:r>
              <a:rPr lang="zh-CN" altLang="en-US" sz="2000" dirty="0"/>
              <a:t>能够运算得出自己、敌方获胜所需的最小步数</a:t>
            </a:r>
            <a:endParaRPr lang="en-US" altLang="zh-CN" sz="2000" dirty="0"/>
          </a:p>
          <a:p>
            <a:endParaRPr lang="en-US" altLang="zh-CN" sz="2000" dirty="0"/>
          </a:p>
          <a:p>
            <a:r>
              <a:rPr lang="en-US" altLang="zh-CN" sz="2000" dirty="0"/>
              <a:t>4.</a:t>
            </a:r>
            <a:r>
              <a:rPr lang="zh-CN" altLang="en-US" sz="2000" dirty="0"/>
              <a:t>能够判断自己行走或放置挡板操作是否不合法</a:t>
            </a:r>
            <a:endParaRPr lang="en-US" altLang="zh-CN" sz="2000" dirty="0"/>
          </a:p>
          <a:p>
            <a:endParaRPr lang="en-US" altLang="zh-CN" sz="2000" dirty="0"/>
          </a:p>
          <a:p>
            <a:r>
              <a:rPr lang="en-US" altLang="zh-CN" sz="2000" dirty="0"/>
              <a:t>5.</a:t>
            </a:r>
            <a:r>
              <a:rPr lang="zh-CN" altLang="en-US" sz="2000" dirty="0"/>
              <a:t>能够掌握己方、敌方挡板剩余数量</a:t>
            </a:r>
            <a:endParaRPr lang="en-US" altLang="zh-CN" sz="2000" dirty="0"/>
          </a:p>
          <a:p>
            <a:endParaRPr lang="en-US" altLang="zh-CN" sz="2000" dirty="0"/>
          </a:p>
          <a:p>
            <a:endParaRPr lang="en-US" altLang="zh-CN" dirty="0"/>
          </a:p>
        </p:txBody>
      </p:sp>
    </p:spTree>
    <p:extLst>
      <p:ext uri="{BB962C8B-B14F-4D97-AF65-F5344CB8AC3E}">
        <p14:creationId xmlns:p14="http://schemas.microsoft.com/office/powerpoint/2010/main" val="2810562922"/>
      </p:ext>
    </p:ext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1+#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1+#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1+#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a:off x="-1"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9204168"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8202682"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6881882"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7476967" y="49848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43879"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需求分析</a:t>
            </a:r>
          </a:p>
        </p:txBody>
      </p:sp>
      <p:sp>
        <p:nvSpPr>
          <p:cNvPr id="2" name="文本框 1">
            <a:extLst>
              <a:ext uri="{FF2B5EF4-FFF2-40B4-BE49-F238E27FC236}">
                <a16:creationId xmlns:a16="http://schemas.microsoft.com/office/drawing/2014/main" id="{A496D332-C485-4EA7-939E-D2EC6F4676FD}"/>
              </a:ext>
            </a:extLst>
          </p:cNvPr>
          <p:cNvSpPr txBox="1"/>
          <p:nvPr/>
        </p:nvSpPr>
        <p:spPr>
          <a:xfrm>
            <a:off x="547353" y="1843950"/>
            <a:ext cx="6201177" cy="3170099"/>
          </a:xfrm>
          <a:prstGeom prst="rect">
            <a:avLst/>
          </a:prstGeom>
          <a:noFill/>
        </p:spPr>
        <p:txBody>
          <a:bodyPr wrap="square" rtlCol="0">
            <a:spAutoFit/>
          </a:bodyPr>
          <a:lstStyle/>
          <a:p>
            <a:r>
              <a:rPr lang="zh-CN" altLang="en-US" sz="2000" dirty="0"/>
              <a:t>二、具有一定的算法</a:t>
            </a:r>
            <a:endParaRPr lang="en-US" altLang="zh-CN" sz="2000" dirty="0"/>
          </a:p>
          <a:p>
            <a:endParaRPr lang="en-US" altLang="zh-CN" sz="2000" dirty="0"/>
          </a:p>
          <a:p>
            <a:r>
              <a:rPr lang="en-US" altLang="zh-CN" sz="2000" dirty="0"/>
              <a:t>1.</a:t>
            </a:r>
            <a:r>
              <a:rPr lang="zh-CN" altLang="en-US" sz="2000" dirty="0"/>
              <a:t>运算不超时，不超过</a:t>
            </a:r>
            <a:r>
              <a:rPr lang="en-US" altLang="zh-CN" sz="2000" dirty="0"/>
              <a:t>1s</a:t>
            </a:r>
          </a:p>
          <a:p>
            <a:endParaRPr lang="en-US" altLang="zh-CN" sz="2000" dirty="0"/>
          </a:p>
          <a:p>
            <a:r>
              <a:rPr lang="en-US" altLang="zh-CN" sz="2000" dirty="0"/>
              <a:t>2.</a:t>
            </a:r>
            <a:r>
              <a:rPr lang="zh-CN" altLang="en-US" sz="2000" dirty="0"/>
              <a:t>能够评估当前棋局，较好地选择放置挡板还是行走</a:t>
            </a:r>
            <a:endParaRPr lang="en-US" altLang="zh-CN" sz="2000" dirty="0"/>
          </a:p>
          <a:p>
            <a:endParaRPr lang="en-US" altLang="zh-CN" sz="2000" dirty="0"/>
          </a:p>
          <a:p>
            <a:r>
              <a:rPr lang="en-US" altLang="zh-CN" sz="2000" dirty="0"/>
              <a:t>3.</a:t>
            </a:r>
            <a:r>
              <a:rPr lang="zh-CN" altLang="en-US" sz="2000" dirty="0"/>
              <a:t>能够较好地选择在哪里放置挡板或向哪里行走</a:t>
            </a:r>
            <a:endParaRPr lang="en-US" altLang="zh-CN" sz="2000" dirty="0"/>
          </a:p>
          <a:p>
            <a:endParaRPr lang="en-US" altLang="zh-CN" sz="2000" dirty="0"/>
          </a:p>
          <a:p>
            <a:r>
              <a:rPr lang="en-US" altLang="zh-CN" sz="2000" dirty="0"/>
              <a:t>4.</a:t>
            </a:r>
            <a:r>
              <a:rPr lang="zh-CN" altLang="en-US" sz="2000" dirty="0"/>
              <a:t>策略：最小化自己获胜的路径，同时最大化敌方获胜的路径</a:t>
            </a:r>
            <a:endParaRPr lang="en-US" altLang="zh-CN" sz="2000" dirty="0"/>
          </a:p>
        </p:txBody>
      </p:sp>
    </p:spTree>
    <p:extLst>
      <p:ext uri="{BB962C8B-B14F-4D97-AF65-F5344CB8AC3E}">
        <p14:creationId xmlns:p14="http://schemas.microsoft.com/office/powerpoint/2010/main" val="1532422098"/>
      </p:ext>
    </p:ext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1+#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1+#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1+#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9" name="任意多边形 38"/>
          <p:cNvSpPr/>
          <p:nvPr/>
        </p:nvSpPr>
        <p:spPr>
          <a:xfrm>
            <a:off x="-1" y="-24522"/>
            <a:ext cx="9450710" cy="6907044"/>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9204168" y="2702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V="1">
            <a:off x="8202682" y="1416908"/>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V="1">
            <a:off x="6881882" y="3153636"/>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V="1">
            <a:off x="7476967" y="4984880"/>
            <a:ext cx="246542" cy="246542"/>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43879" y="2579980"/>
            <a:ext cx="2813661" cy="769441"/>
          </a:xfrm>
          <a:prstGeom prst="rect">
            <a:avLst/>
          </a:prstGeom>
          <a:noFill/>
        </p:spPr>
        <p:txBody>
          <a:bodyPr wrap="square" rtlCol="0">
            <a:spAutoFit/>
          </a:bodyPr>
          <a:lstStyle/>
          <a:p>
            <a:r>
              <a:rPr lang="zh-CN" altLang="en-US" sz="4400" dirty="0">
                <a:solidFill>
                  <a:schemeClr val="bg1"/>
                </a:solidFill>
                <a:latin typeface="微软雅黑 Light" panose="020B0502040204020203" pitchFamily="34" charset="-122"/>
                <a:ea typeface="微软雅黑 Light" panose="020B0502040204020203" pitchFamily="34" charset="-122"/>
              </a:rPr>
              <a:t>需求分析</a:t>
            </a:r>
          </a:p>
        </p:txBody>
      </p:sp>
      <p:sp>
        <p:nvSpPr>
          <p:cNvPr id="2" name="文本框 1">
            <a:extLst>
              <a:ext uri="{FF2B5EF4-FFF2-40B4-BE49-F238E27FC236}">
                <a16:creationId xmlns:a16="http://schemas.microsoft.com/office/drawing/2014/main" id="{A496D332-C485-4EA7-939E-D2EC6F4676FD}"/>
              </a:ext>
            </a:extLst>
          </p:cNvPr>
          <p:cNvSpPr txBox="1"/>
          <p:nvPr/>
        </p:nvSpPr>
        <p:spPr>
          <a:xfrm>
            <a:off x="508716" y="1507352"/>
            <a:ext cx="6201177" cy="3785652"/>
          </a:xfrm>
          <a:prstGeom prst="rect">
            <a:avLst/>
          </a:prstGeom>
          <a:noFill/>
        </p:spPr>
        <p:txBody>
          <a:bodyPr wrap="square" rtlCol="0">
            <a:spAutoFit/>
          </a:bodyPr>
          <a:lstStyle/>
          <a:p>
            <a:r>
              <a:rPr lang="zh-CN" altLang="en-US" sz="2000" dirty="0"/>
              <a:t>三、增强算法（第三周）</a:t>
            </a:r>
            <a:endParaRPr lang="en-US" altLang="zh-CN" sz="2000" dirty="0"/>
          </a:p>
          <a:p>
            <a:endParaRPr lang="en-US" altLang="zh-CN" sz="2000" dirty="0"/>
          </a:p>
          <a:p>
            <a:r>
              <a:rPr lang="en-US" altLang="zh-CN" sz="2000" dirty="0"/>
              <a:t>1.</a:t>
            </a:r>
            <a:r>
              <a:rPr lang="zh-CN" altLang="en-US" sz="2000" dirty="0"/>
              <a:t>运算不超时，不超过</a:t>
            </a:r>
            <a:r>
              <a:rPr lang="en-US" altLang="zh-CN" sz="2000" dirty="0"/>
              <a:t>1s</a:t>
            </a:r>
          </a:p>
          <a:p>
            <a:endParaRPr lang="en-US" altLang="zh-CN" sz="2000" dirty="0"/>
          </a:p>
          <a:p>
            <a:r>
              <a:rPr lang="en-US" altLang="zh-CN" sz="2000" dirty="0"/>
              <a:t>2.</a:t>
            </a:r>
            <a:r>
              <a:rPr lang="zh-CN" altLang="en-US" sz="2000" dirty="0"/>
              <a:t>能够评估当前棋局，并且能以最高效的方式预测接下来几步的棋局走向，进行评估，挑选出最佳选项</a:t>
            </a:r>
            <a:endParaRPr lang="en-US" altLang="zh-CN" sz="2000" dirty="0"/>
          </a:p>
          <a:p>
            <a:endParaRPr lang="en-US" altLang="zh-CN" sz="2000" dirty="0"/>
          </a:p>
          <a:p>
            <a:r>
              <a:rPr lang="en-US" altLang="zh-CN" sz="2000" dirty="0"/>
              <a:t>3.</a:t>
            </a:r>
            <a:r>
              <a:rPr lang="zh-CN" altLang="en-US" sz="2000" dirty="0"/>
              <a:t>根据最佳选项选择放置挡板还是行走，在哪里放置挡板或向哪里行走</a:t>
            </a:r>
            <a:endParaRPr lang="en-US" altLang="zh-CN" sz="2000" dirty="0"/>
          </a:p>
          <a:p>
            <a:endParaRPr lang="en-US" altLang="zh-CN" sz="2000" dirty="0"/>
          </a:p>
          <a:p>
            <a:r>
              <a:rPr lang="en-US" altLang="zh-CN" sz="2000" dirty="0"/>
              <a:t>4.</a:t>
            </a:r>
            <a:r>
              <a:rPr lang="zh-CN" altLang="en-US" sz="2000" dirty="0"/>
              <a:t>策略：最小化自己获胜的路径，同时最大化敌方获胜的路径</a:t>
            </a:r>
            <a:endParaRPr lang="en-US" altLang="zh-CN" sz="2000" dirty="0"/>
          </a:p>
        </p:txBody>
      </p:sp>
    </p:spTree>
    <p:extLst>
      <p:ext uri="{BB962C8B-B14F-4D97-AF65-F5344CB8AC3E}">
        <p14:creationId xmlns:p14="http://schemas.microsoft.com/office/powerpoint/2010/main" val="2547343236"/>
      </p:ext>
    </p:ext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1+#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1+#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1+#ppt_w/2"/>
                                          </p:val>
                                        </p:tav>
                                        <p:tav tm="100000">
                                          <p:val>
                                            <p:strVal val="#ppt_x"/>
                                          </p:val>
                                        </p:tav>
                                      </p:tavLst>
                                    </p:anim>
                                    <p:anim calcmode="lin" valueType="num">
                                      <p:cBhvr additive="base">
                                        <p:cTn id="20" dur="500" fill="hold"/>
                                        <p:tgtEl>
                                          <p:spTgt spid="5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0" grpId="0" animBg="1"/>
      <p:bldP spid="51" grpId="0" animBg="1"/>
      <p:bldP spid="52" grpId="0" animBg="1"/>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3294355" y="2840517"/>
            <a:ext cx="1036278" cy="1107996"/>
            <a:chOff x="5373389" y="1475219"/>
            <a:chExt cx="1717458" cy="1836319"/>
          </a:xfrm>
        </p:grpSpPr>
        <p:sp>
          <p:nvSpPr>
            <p:cNvPr id="8" name="矩形 7"/>
            <p:cNvSpPr/>
            <p:nvPr/>
          </p:nvSpPr>
          <p:spPr>
            <a:xfrm>
              <a:off x="5373389" y="1689609"/>
              <a:ext cx="1440000" cy="1440000"/>
            </a:xfrm>
            <a:prstGeom prst="rect">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390912" y="1475219"/>
              <a:ext cx="1699935" cy="1836319"/>
            </a:xfrm>
            <a:prstGeom prst="rect">
              <a:avLst/>
            </a:prstGeom>
            <a:noFill/>
          </p:spPr>
          <p:txBody>
            <a:bodyPr wrap="square" rtlCol="0">
              <a:spAutoFit/>
            </a:bodyPr>
            <a:lstStyle/>
            <a:p>
              <a:r>
                <a:rPr lang="en-US" altLang="zh-CN" sz="6600" dirty="0">
                  <a:solidFill>
                    <a:schemeClr val="bg1"/>
                  </a:solidFill>
                  <a:latin typeface="Agency FB" panose="020B0503020202020204" pitchFamily="34" charset="0"/>
                </a:rPr>
                <a:t>02</a:t>
              </a:r>
              <a:endParaRPr lang="zh-CN" altLang="en-US" sz="6600" dirty="0">
                <a:solidFill>
                  <a:schemeClr val="bg1"/>
                </a:solidFill>
                <a:latin typeface="Agency FB" panose="020B0503020202020204" pitchFamily="34" charset="0"/>
              </a:endParaRPr>
            </a:p>
          </p:txBody>
        </p:sp>
      </p:grpSp>
      <p:sp>
        <p:nvSpPr>
          <p:cNvPr id="29" name="文本框 28"/>
          <p:cNvSpPr txBox="1"/>
          <p:nvPr/>
        </p:nvSpPr>
        <p:spPr>
          <a:xfrm>
            <a:off x="4387782" y="2896476"/>
            <a:ext cx="6744755" cy="1015663"/>
          </a:xfrm>
          <a:prstGeom prst="rect">
            <a:avLst/>
          </a:prstGeom>
          <a:noFill/>
        </p:spPr>
        <p:txBody>
          <a:bodyPr wrap="square" rtlCol="0">
            <a:spAutoFit/>
          </a:bodyPr>
          <a:lstStyle/>
          <a:p>
            <a:r>
              <a:rPr lang="zh-CN" altLang="en-US" sz="6000" b="1" dirty="0">
                <a:solidFill>
                  <a:schemeClr val="bg1"/>
                </a:solidFill>
                <a:latin typeface="Agency FB" panose="020B0503020202020204" pitchFamily="34" charset="0"/>
                <a:ea typeface="微软雅黑" panose="020B0503020204020204" pitchFamily="34" charset="-122"/>
              </a:rPr>
              <a:t>核心思路</a:t>
            </a:r>
          </a:p>
        </p:txBody>
      </p:sp>
      <p:sp>
        <p:nvSpPr>
          <p:cNvPr id="27" name="等腰三角形 26"/>
          <p:cNvSpPr/>
          <p:nvPr/>
        </p:nvSpPr>
        <p:spPr>
          <a:xfrm rot="16200000" flipH="1" flipV="1">
            <a:off x="10855207" y="402093"/>
            <a:ext cx="466193" cy="401891"/>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5400000" flipV="1">
            <a:off x="11129166" y="1149630"/>
            <a:ext cx="312202" cy="269140"/>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20034423" flipH="1" flipV="1">
            <a:off x="10356540" y="2323021"/>
            <a:ext cx="466193" cy="40189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6466204" y="5475288"/>
            <a:ext cx="753746" cy="734645"/>
            <a:chOff x="1032060" y="5022216"/>
            <a:chExt cx="753746" cy="734645"/>
          </a:xfrm>
        </p:grpSpPr>
        <p:sp>
          <p:nvSpPr>
            <p:cNvPr id="32" name="等腰三角形 31"/>
            <p:cNvSpPr/>
            <p:nvPr/>
          </p:nvSpPr>
          <p:spPr>
            <a:xfrm rot="20627212" flipH="1" flipV="1">
              <a:off x="1032060" y="5107080"/>
              <a:ext cx="753746" cy="649781"/>
            </a:xfrm>
            <a:prstGeom prst="triangle">
              <a:avLst/>
            </a:prstGeom>
            <a:noFill/>
            <a:ln w="12700">
              <a:solidFill>
                <a:srgbClr val="CC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6289781" flipH="1" flipV="1">
              <a:off x="1003006" y="5062727"/>
              <a:ext cx="587410" cy="506388"/>
            </a:xfrm>
            <a:prstGeom prst="triangle">
              <a:avLst/>
            </a:prstGeom>
            <a:solidFill>
              <a:srgbClr val="CCCC3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等腰三角形 33"/>
          <p:cNvSpPr/>
          <p:nvPr/>
        </p:nvSpPr>
        <p:spPr>
          <a:xfrm rot="3050067" flipH="1" flipV="1">
            <a:off x="10599907" y="5219320"/>
            <a:ext cx="466193" cy="401891"/>
          </a:xfrm>
          <a:prstGeom prst="triangl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rot="218209">
            <a:off x="204360" y="453454"/>
            <a:ext cx="2711857" cy="2480114"/>
            <a:chOff x="198500" y="345574"/>
            <a:chExt cx="2761211" cy="2116126"/>
          </a:xfrm>
        </p:grpSpPr>
        <p:cxnSp>
          <p:nvCxnSpPr>
            <p:cNvPr id="36" name="直接连接符 35"/>
            <p:cNvCxnSpPr/>
            <p:nvPr/>
          </p:nvCxnSpPr>
          <p:spPr>
            <a:xfrm flipH="1" flipV="1">
              <a:off x="198500" y="345574"/>
              <a:ext cx="2639950" cy="202021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2756900" y="2295261"/>
              <a:ext cx="202811" cy="166439"/>
            </a:xfrm>
            <a:prstGeom prst="ellipse">
              <a:avLst/>
            </a:pr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rot="2940872">
            <a:off x="-540701" y="-1022982"/>
            <a:ext cx="4638309" cy="5057419"/>
            <a:chOff x="-16043" y="-37482"/>
            <a:chExt cx="3416442" cy="5128543"/>
          </a:xfrm>
        </p:grpSpPr>
        <p:sp>
          <p:nvSpPr>
            <p:cNvPr id="18" name="任意多边形 17"/>
            <p:cNvSpPr/>
            <p:nvPr/>
          </p:nvSpPr>
          <p:spPr>
            <a:xfrm>
              <a:off x="-16043" y="-37482"/>
              <a:ext cx="3384884" cy="5128543"/>
            </a:xfrm>
            <a:custGeom>
              <a:avLst/>
              <a:gdLst>
                <a:gd name="connsiteX0" fmla="*/ 3053125 w 4203032"/>
                <a:gd name="connsiteY0" fmla="*/ 0 h 6849979"/>
                <a:gd name="connsiteX1" fmla="*/ 3384884 w 4203032"/>
                <a:gd name="connsiteY1" fmla="*/ 0 h 6849979"/>
                <a:gd name="connsiteX2" fmla="*/ 352926 w 4203032"/>
                <a:gd name="connsiteY2" fmla="*/ 3481137 h 6849979"/>
                <a:gd name="connsiteX3" fmla="*/ 4203032 w 4203032"/>
                <a:gd name="connsiteY3" fmla="*/ 6849979 h 6849979"/>
                <a:gd name="connsiteX4" fmla="*/ 3978442 w 4203032"/>
                <a:gd name="connsiteY4" fmla="*/ 6849979 h 6849979"/>
                <a:gd name="connsiteX5" fmla="*/ 0 w 4203032"/>
                <a:gd name="connsiteY5" fmla="*/ 3416968 h 6849979"/>
                <a:gd name="connsiteX0-1" fmla="*/ 3009984 w 4203032"/>
                <a:gd name="connsiteY0-2" fmla="*/ 0 h 6887461"/>
                <a:gd name="connsiteX1-3" fmla="*/ 3384884 w 4203032"/>
                <a:gd name="connsiteY1-4" fmla="*/ 37482 h 6887461"/>
                <a:gd name="connsiteX2-5" fmla="*/ 352926 w 4203032"/>
                <a:gd name="connsiteY2-6" fmla="*/ 3518619 h 6887461"/>
                <a:gd name="connsiteX3-7" fmla="*/ 4203032 w 4203032"/>
                <a:gd name="connsiteY3-8" fmla="*/ 6887461 h 6887461"/>
                <a:gd name="connsiteX4-9" fmla="*/ 3978442 w 4203032"/>
                <a:gd name="connsiteY4-10" fmla="*/ 6887461 h 6887461"/>
                <a:gd name="connsiteX5-11" fmla="*/ 0 w 4203032"/>
                <a:gd name="connsiteY5-12" fmla="*/ 3454450 h 6887461"/>
                <a:gd name="connsiteX6" fmla="*/ 3009984 w 4203032"/>
                <a:gd name="connsiteY6" fmla="*/ 0 h 6887461"/>
                <a:gd name="connsiteX0-13" fmla="*/ 3009984 w 4203032"/>
                <a:gd name="connsiteY0-14" fmla="*/ 0 h 6887461"/>
                <a:gd name="connsiteX1-15" fmla="*/ 3384884 w 4203032"/>
                <a:gd name="connsiteY1-16" fmla="*/ 37482 h 6887461"/>
                <a:gd name="connsiteX2-17" fmla="*/ 352926 w 4203032"/>
                <a:gd name="connsiteY2-18" fmla="*/ 3518619 h 6887461"/>
                <a:gd name="connsiteX3-19" fmla="*/ 4203032 w 4203032"/>
                <a:gd name="connsiteY3-20" fmla="*/ 6887461 h 6887461"/>
                <a:gd name="connsiteX4-21" fmla="*/ 3096288 w 4203032"/>
                <a:gd name="connsiteY4-22" fmla="*/ 6121862 h 6887461"/>
                <a:gd name="connsiteX5-23" fmla="*/ 0 w 4203032"/>
                <a:gd name="connsiteY5-24" fmla="*/ 3454450 h 6887461"/>
                <a:gd name="connsiteX6-25" fmla="*/ 3009984 w 4203032"/>
                <a:gd name="connsiteY6-26" fmla="*/ 0 h 6887461"/>
                <a:gd name="connsiteX0-27" fmla="*/ 3009984 w 3384884"/>
                <a:gd name="connsiteY0-28" fmla="*/ 0 h 6153997"/>
                <a:gd name="connsiteX1-29" fmla="*/ 3384884 w 3384884"/>
                <a:gd name="connsiteY1-30" fmla="*/ 37482 h 6153997"/>
                <a:gd name="connsiteX2-31" fmla="*/ 352926 w 3384884"/>
                <a:gd name="connsiteY2-32" fmla="*/ 3518619 h 6153997"/>
                <a:gd name="connsiteX3-33" fmla="*/ 3322765 w 3384884"/>
                <a:gd name="connsiteY3-34" fmla="*/ 6153997 h 6153997"/>
                <a:gd name="connsiteX4-35" fmla="*/ 3096288 w 3384884"/>
                <a:gd name="connsiteY4-36" fmla="*/ 6121862 h 6153997"/>
                <a:gd name="connsiteX5-37" fmla="*/ 0 w 3384884"/>
                <a:gd name="connsiteY5-38" fmla="*/ 3454450 h 6153997"/>
                <a:gd name="connsiteX6-39" fmla="*/ 3009984 w 3384884"/>
                <a:gd name="connsiteY6-40" fmla="*/ 0 h 6153997"/>
                <a:gd name="connsiteX0-41" fmla="*/ 3009984 w 3384884"/>
                <a:gd name="connsiteY0-42" fmla="*/ 0 h 6121861"/>
                <a:gd name="connsiteX1-43" fmla="*/ 3384884 w 3384884"/>
                <a:gd name="connsiteY1-44" fmla="*/ 37482 h 6121861"/>
                <a:gd name="connsiteX2-45" fmla="*/ 352926 w 3384884"/>
                <a:gd name="connsiteY2-46" fmla="*/ 3518619 h 6121861"/>
                <a:gd name="connsiteX3-47" fmla="*/ 3193342 w 3384884"/>
                <a:gd name="connsiteY3-48" fmla="*/ 6019537 h 6121861"/>
                <a:gd name="connsiteX4-49" fmla="*/ 3096288 w 3384884"/>
                <a:gd name="connsiteY4-50" fmla="*/ 6121862 h 6121861"/>
                <a:gd name="connsiteX5-51" fmla="*/ 0 w 3384884"/>
                <a:gd name="connsiteY5-52" fmla="*/ 3454450 h 6121861"/>
                <a:gd name="connsiteX6-53" fmla="*/ 3009984 w 3384884"/>
                <a:gd name="connsiteY6-54" fmla="*/ 0 h 6121861"/>
                <a:gd name="connsiteX0-55" fmla="*/ 3009984 w 3384884"/>
                <a:gd name="connsiteY0-56" fmla="*/ 0 h 6019537"/>
                <a:gd name="connsiteX1-57" fmla="*/ 3384884 w 3384884"/>
                <a:gd name="connsiteY1-58" fmla="*/ 37482 h 6019537"/>
                <a:gd name="connsiteX2-59" fmla="*/ 352926 w 3384884"/>
                <a:gd name="connsiteY2-60" fmla="*/ 3518619 h 6019537"/>
                <a:gd name="connsiteX3-61" fmla="*/ 3193342 w 3384884"/>
                <a:gd name="connsiteY3-62" fmla="*/ 6019537 h 6019537"/>
                <a:gd name="connsiteX4-63" fmla="*/ 2995625 w 3384884"/>
                <a:gd name="connsiteY4-64" fmla="*/ 6017284 h 6019537"/>
                <a:gd name="connsiteX5-65" fmla="*/ 0 w 3384884"/>
                <a:gd name="connsiteY5-66" fmla="*/ 3454450 h 6019537"/>
                <a:gd name="connsiteX6-67" fmla="*/ 3009984 w 3384884"/>
                <a:gd name="connsiteY6-68" fmla="*/ 0 h 60195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3384884" h="6019537">
                  <a:moveTo>
                    <a:pt x="3009984" y="0"/>
                  </a:moveTo>
                  <a:lnTo>
                    <a:pt x="3384884" y="37482"/>
                  </a:lnTo>
                  <a:lnTo>
                    <a:pt x="352926" y="3518619"/>
                  </a:lnTo>
                  <a:lnTo>
                    <a:pt x="3193342" y="6019537"/>
                  </a:lnTo>
                  <a:lnTo>
                    <a:pt x="2995625" y="6017284"/>
                  </a:lnTo>
                  <a:lnTo>
                    <a:pt x="0" y="3454450"/>
                  </a:lnTo>
                  <a:cubicBezTo>
                    <a:pt x="1017708" y="2315461"/>
                    <a:pt x="1992276" y="1138989"/>
                    <a:pt x="300998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21"/>
            <p:cNvSpPr/>
            <p:nvPr/>
          </p:nvSpPr>
          <p:spPr>
            <a:xfrm>
              <a:off x="157349" y="-4196"/>
              <a:ext cx="3243050" cy="5067351"/>
            </a:xfrm>
            <a:custGeom>
              <a:avLst/>
              <a:gdLst>
                <a:gd name="connsiteX0" fmla="*/ 3053125 w 4203032"/>
                <a:gd name="connsiteY0" fmla="*/ 0 h 6849979"/>
                <a:gd name="connsiteX1" fmla="*/ 3384884 w 4203032"/>
                <a:gd name="connsiteY1" fmla="*/ 0 h 6849979"/>
                <a:gd name="connsiteX2" fmla="*/ 352926 w 4203032"/>
                <a:gd name="connsiteY2" fmla="*/ 3481137 h 6849979"/>
                <a:gd name="connsiteX3" fmla="*/ 4203032 w 4203032"/>
                <a:gd name="connsiteY3" fmla="*/ 6849979 h 6849979"/>
                <a:gd name="connsiteX4" fmla="*/ 3978442 w 4203032"/>
                <a:gd name="connsiteY4" fmla="*/ 6849979 h 6849979"/>
                <a:gd name="connsiteX5" fmla="*/ 0 w 4203032"/>
                <a:gd name="connsiteY5" fmla="*/ 3416968 h 6849979"/>
                <a:gd name="connsiteX0-1" fmla="*/ 3053125 w 4203032"/>
                <a:gd name="connsiteY0-2" fmla="*/ 0 h 6849979"/>
                <a:gd name="connsiteX1-3" fmla="*/ 3384884 w 4203032"/>
                <a:gd name="connsiteY1-4" fmla="*/ 0 h 6849979"/>
                <a:gd name="connsiteX2-5" fmla="*/ 222297 w 4203032"/>
                <a:gd name="connsiteY2-6" fmla="*/ 3466623 h 6849979"/>
                <a:gd name="connsiteX3-7" fmla="*/ 4203032 w 4203032"/>
                <a:gd name="connsiteY3-8" fmla="*/ 6849979 h 6849979"/>
                <a:gd name="connsiteX4-9" fmla="*/ 3978442 w 4203032"/>
                <a:gd name="connsiteY4-10" fmla="*/ 6849979 h 6849979"/>
                <a:gd name="connsiteX5-11" fmla="*/ 0 w 4203032"/>
                <a:gd name="connsiteY5-12" fmla="*/ 3416968 h 6849979"/>
                <a:gd name="connsiteX6" fmla="*/ 3053125 w 4203032"/>
                <a:gd name="connsiteY6" fmla="*/ 0 h 6849979"/>
                <a:gd name="connsiteX0-13" fmla="*/ 3053125 w 4203032"/>
                <a:gd name="connsiteY0-14" fmla="*/ 0 h 6849979"/>
                <a:gd name="connsiteX1-15" fmla="*/ 3297799 w 4203032"/>
                <a:gd name="connsiteY1-16" fmla="*/ 0 h 6849979"/>
                <a:gd name="connsiteX2-17" fmla="*/ 222297 w 4203032"/>
                <a:gd name="connsiteY2-18" fmla="*/ 3466623 h 6849979"/>
                <a:gd name="connsiteX3-19" fmla="*/ 4203032 w 4203032"/>
                <a:gd name="connsiteY3-20" fmla="*/ 6849979 h 6849979"/>
                <a:gd name="connsiteX4-21" fmla="*/ 3978442 w 4203032"/>
                <a:gd name="connsiteY4-22" fmla="*/ 6849979 h 6849979"/>
                <a:gd name="connsiteX5-23" fmla="*/ 0 w 4203032"/>
                <a:gd name="connsiteY5-24" fmla="*/ 3416968 h 6849979"/>
                <a:gd name="connsiteX6-25" fmla="*/ 3053125 w 4203032"/>
                <a:gd name="connsiteY6-26" fmla="*/ 0 h 6849979"/>
                <a:gd name="connsiteX0-27" fmla="*/ 3053125 w 4174003"/>
                <a:gd name="connsiteY0-28" fmla="*/ 0 h 6849979"/>
                <a:gd name="connsiteX1-29" fmla="*/ 3297799 w 4174003"/>
                <a:gd name="connsiteY1-30" fmla="*/ 0 h 6849979"/>
                <a:gd name="connsiteX2-31" fmla="*/ 222297 w 4174003"/>
                <a:gd name="connsiteY2-32" fmla="*/ 3466623 h 6849979"/>
                <a:gd name="connsiteX3-33" fmla="*/ 4174003 w 4174003"/>
                <a:gd name="connsiteY3-34" fmla="*/ 6849979 h 6849979"/>
                <a:gd name="connsiteX4-35" fmla="*/ 3978442 w 4174003"/>
                <a:gd name="connsiteY4-36" fmla="*/ 6849979 h 6849979"/>
                <a:gd name="connsiteX5-37" fmla="*/ 0 w 4174003"/>
                <a:gd name="connsiteY5-38" fmla="*/ 3416968 h 6849979"/>
                <a:gd name="connsiteX6-39" fmla="*/ 3053125 w 4174003"/>
                <a:gd name="connsiteY6-40" fmla="*/ 0 h 6849979"/>
                <a:gd name="connsiteX0-41" fmla="*/ 3053125 w 4174003"/>
                <a:gd name="connsiteY0-42" fmla="*/ 0 h 6849979"/>
                <a:gd name="connsiteX1-43" fmla="*/ 3225227 w 4174003"/>
                <a:gd name="connsiteY1-44" fmla="*/ 0 h 6849979"/>
                <a:gd name="connsiteX2-45" fmla="*/ 222297 w 4174003"/>
                <a:gd name="connsiteY2-46" fmla="*/ 3466623 h 6849979"/>
                <a:gd name="connsiteX3-47" fmla="*/ 4174003 w 4174003"/>
                <a:gd name="connsiteY3-48" fmla="*/ 6849979 h 6849979"/>
                <a:gd name="connsiteX4-49" fmla="*/ 3978442 w 4174003"/>
                <a:gd name="connsiteY4-50" fmla="*/ 6849979 h 6849979"/>
                <a:gd name="connsiteX5-51" fmla="*/ 0 w 4174003"/>
                <a:gd name="connsiteY5-52" fmla="*/ 3416968 h 6849979"/>
                <a:gd name="connsiteX6-53" fmla="*/ 3053125 w 4174003"/>
                <a:gd name="connsiteY6-54" fmla="*/ 0 h 6849979"/>
                <a:gd name="connsiteX0-55" fmla="*/ 3053125 w 4174003"/>
                <a:gd name="connsiteY0-56" fmla="*/ 0 h 6849979"/>
                <a:gd name="connsiteX1-57" fmla="*/ 3225227 w 4174003"/>
                <a:gd name="connsiteY1-58" fmla="*/ 0 h 6849979"/>
                <a:gd name="connsiteX2-59" fmla="*/ 222297 w 4174003"/>
                <a:gd name="connsiteY2-60" fmla="*/ 3466623 h 6849979"/>
                <a:gd name="connsiteX3-61" fmla="*/ 4174003 w 4174003"/>
                <a:gd name="connsiteY3-62" fmla="*/ 6849979 h 6849979"/>
                <a:gd name="connsiteX4-63" fmla="*/ 3010006 w 4174003"/>
                <a:gd name="connsiteY4-64" fmla="*/ 5988828 h 6849979"/>
                <a:gd name="connsiteX5-65" fmla="*/ 0 w 4174003"/>
                <a:gd name="connsiteY5-66" fmla="*/ 3416968 h 6849979"/>
                <a:gd name="connsiteX6-67" fmla="*/ 3053125 w 4174003"/>
                <a:gd name="connsiteY6-68" fmla="*/ 0 h 6849979"/>
                <a:gd name="connsiteX0-69" fmla="*/ 3053125 w 3243050"/>
                <a:gd name="connsiteY0-70" fmla="*/ 0 h 5988828"/>
                <a:gd name="connsiteX1-71" fmla="*/ 3225227 w 3243050"/>
                <a:gd name="connsiteY1-72" fmla="*/ 0 h 5988828"/>
                <a:gd name="connsiteX2-73" fmla="*/ 222297 w 3243050"/>
                <a:gd name="connsiteY2-74" fmla="*/ 3466623 h 5988828"/>
                <a:gd name="connsiteX3-75" fmla="*/ 3243050 w 3243050"/>
                <a:gd name="connsiteY3-76" fmla="*/ 5936888 h 5988828"/>
                <a:gd name="connsiteX4-77" fmla="*/ 3010006 w 3243050"/>
                <a:gd name="connsiteY4-78" fmla="*/ 5988828 h 5988828"/>
                <a:gd name="connsiteX5-79" fmla="*/ 0 w 3243050"/>
                <a:gd name="connsiteY5-80" fmla="*/ 3416968 h 5988828"/>
                <a:gd name="connsiteX6-81" fmla="*/ 3053125 w 3243050"/>
                <a:gd name="connsiteY6-82" fmla="*/ 0 h 598882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3243050" h="5988828">
                  <a:moveTo>
                    <a:pt x="3053125" y="0"/>
                  </a:moveTo>
                  <a:lnTo>
                    <a:pt x="3225227" y="0"/>
                  </a:lnTo>
                  <a:lnTo>
                    <a:pt x="222297" y="3466623"/>
                  </a:lnTo>
                  <a:lnTo>
                    <a:pt x="3243050" y="5936888"/>
                  </a:lnTo>
                  <a:lnTo>
                    <a:pt x="3010006" y="5988828"/>
                  </a:lnTo>
                  <a:lnTo>
                    <a:pt x="0" y="3416968"/>
                  </a:lnTo>
                  <a:lnTo>
                    <a:pt x="3053125" y="0"/>
                  </a:lnTo>
                  <a:close/>
                </a:path>
              </a:pathLst>
            </a:custGeom>
            <a:solidFill>
              <a:srgbClr val="CCCC3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300" advTm="2300">
        <p14:pan dir="u"/>
      </p:transition>
    </mc:Choice>
    <mc:Fallback xmlns="">
      <p:transition spd="slow" advTm="23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ppt_x</p:attrName>
                                        </p:attrNameLst>
                                      </p:cBhvr>
                                      <p:tavLst>
                                        <p:tav tm="0">
                                          <p:val>
                                            <p:strVal val="#ppt_x"/>
                                          </p:val>
                                        </p:tav>
                                        <p:tav tm="100000">
                                          <p:val>
                                            <p:strVal val="#ppt_x"/>
                                          </p:val>
                                        </p:tav>
                                      </p:tavLst>
                                    </p:anim>
                                    <p:anim calcmode="lin" valueType="num">
                                      <p:cBhvr>
                                        <p:cTn id="14" dur="1000" fill="hold"/>
                                        <p:tgtEl>
                                          <p:spTgt spid="2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9" presetClass="entr" presetSubtype="0" decel="10000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anim calcmode="lin" valueType="num">
                                      <p:cBhvr>
                                        <p:cTn id="20" dur="500" fill="hold"/>
                                        <p:tgtEl>
                                          <p:spTgt spid="31"/>
                                        </p:tgtEl>
                                        <p:attrNameLst>
                                          <p:attrName>style.rotation</p:attrName>
                                        </p:attrNameLst>
                                      </p:cBhvr>
                                      <p:tavLst>
                                        <p:tav tm="0">
                                          <p:val>
                                            <p:fltVal val="360"/>
                                          </p:val>
                                        </p:tav>
                                        <p:tav tm="100000">
                                          <p:val>
                                            <p:fltVal val="0"/>
                                          </p:val>
                                        </p:tav>
                                      </p:tavLst>
                                    </p:anim>
                                    <p:animEffect transition="in" filter="fade">
                                      <p:cBhvr>
                                        <p:cTn id="21" dur="500"/>
                                        <p:tgtEl>
                                          <p:spTgt spid="31"/>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p:cTn id="24" dur="500" fill="hold"/>
                                        <p:tgtEl>
                                          <p:spTgt spid="34"/>
                                        </p:tgtEl>
                                        <p:attrNameLst>
                                          <p:attrName>ppt_w</p:attrName>
                                        </p:attrNameLst>
                                      </p:cBhvr>
                                      <p:tavLst>
                                        <p:tav tm="0">
                                          <p:val>
                                            <p:fltVal val="0"/>
                                          </p:val>
                                        </p:tav>
                                        <p:tav tm="100000">
                                          <p:val>
                                            <p:strVal val="#ppt_w"/>
                                          </p:val>
                                        </p:tav>
                                      </p:tavLst>
                                    </p:anim>
                                    <p:anim calcmode="lin" valueType="num">
                                      <p:cBhvr>
                                        <p:cTn id="25" dur="500" fill="hold"/>
                                        <p:tgtEl>
                                          <p:spTgt spid="34"/>
                                        </p:tgtEl>
                                        <p:attrNameLst>
                                          <p:attrName>ppt_h</p:attrName>
                                        </p:attrNameLst>
                                      </p:cBhvr>
                                      <p:tavLst>
                                        <p:tav tm="0">
                                          <p:val>
                                            <p:fltVal val="0"/>
                                          </p:val>
                                        </p:tav>
                                        <p:tav tm="100000">
                                          <p:val>
                                            <p:strVal val="#ppt_h"/>
                                          </p:val>
                                        </p:tav>
                                      </p:tavLst>
                                    </p:anim>
                                    <p:anim calcmode="lin" valueType="num">
                                      <p:cBhvr>
                                        <p:cTn id="26" dur="500" fill="hold"/>
                                        <p:tgtEl>
                                          <p:spTgt spid="34"/>
                                        </p:tgtEl>
                                        <p:attrNameLst>
                                          <p:attrName>style.rotation</p:attrName>
                                        </p:attrNameLst>
                                      </p:cBhvr>
                                      <p:tavLst>
                                        <p:tav tm="0">
                                          <p:val>
                                            <p:fltVal val="360"/>
                                          </p:val>
                                        </p:tav>
                                        <p:tav tm="100000">
                                          <p:val>
                                            <p:fltVal val="0"/>
                                          </p:val>
                                        </p:tav>
                                      </p:tavLst>
                                    </p:anim>
                                    <p:animEffect transition="in" filter="fade">
                                      <p:cBhvr>
                                        <p:cTn id="27" dur="500"/>
                                        <p:tgtEl>
                                          <p:spTgt spid="34"/>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 calcmode="lin" valueType="num">
                                      <p:cBhvr>
                                        <p:cTn id="32" dur="500" fill="hold"/>
                                        <p:tgtEl>
                                          <p:spTgt spid="30"/>
                                        </p:tgtEl>
                                        <p:attrNameLst>
                                          <p:attrName>style.rotation</p:attrName>
                                        </p:attrNameLst>
                                      </p:cBhvr>
                                      <p:tavLst>
                                        <p:tav tm="0">
                                          <p:val>
                                            <p:fltVal val="360"/>
                                          </p:val>
                                        </p:tav>
                                        <p:tav tm="100000">
                                          <p:val>
                                            <p:fltVal val="0"/>
                                          </p:val>
                                        </p:tav>
                                      </p:tavLst>
                                    </p:anim>
                                    <p:animEffect transition="in" filter="fade">
                                      <p:cBhvr>
                                        <p:cTn id="33" dur="500"/>
                                        <p:tgtEl>
                                          <p:spTgt spid="30"/>
                                        </p:tgtEl>
                                      </p:cBhvr>
                                    </p:animEffect>
                                  </p:childTnLst>
                                </p:cTn>
                              </p:par>
                              <p:par>
                                <p:cTn id="34" presetID="49" presetClass="entr" presetSubtype="0" decel="100000"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p:cTn id="36" dur="500" fill="hold"/>
                                        <p:tgtEl>
                                          <p:spTgt spid="28"/>
                                        </p:tgtEl>
                                        <p:attrNameLst>
                                          <p:attrName>ppt_w</p:attrName>
                                        </p:attrNameLst>
                                      </p:cBhvr>
                                      <p:tavLst>
                                        <p:tav tm="0">
                                          <p:val>
                                            <p:fltVal val="0"/>
                                          </p:val>
                                        </p:tav>
                                        <p:tav tm="100000">
                                          <p:val>
                                            <p:strVal val="#ppt_w"/>
                                          </p:val>
                                        </p:tav>
                                      </p:tavLst>
                                    </p:anim>
                                    <p:anim calcmode="lin" valueType="num">
                                      <p:cBhvr>
                                        <p:cTn id="37" dur="500" fill="hold"/>
                                        <p:tgtEl>
                                          <p:spTgt spid="28"/>
                                        </p:tgtEl>
                                        <p:attrNameLst>
                                          <p:attrName>ppt_h</p:attrName>
                                        </p:attrNameLst>
                                      </p:cBhvr>
                                      <p:tavLst>
                                        <p:tav tm="0">
                                          <p:val>
                                            <p:fltVal val="0"/>
                                          </p:val>
                                        </p:tav>
                                        <p:tav tm="100000">
                                          <p:val>
                                            <p:strVal val="#ppt_h"/>
                                          </p:val>
                                        </p:tav>
                                      </p:tavLst>
                                    </p:anim>
                                    <p:anim calcmode="lin" valueType="num">
                                      <p:cBhvr>
                                        <p:cTn id="38" dur="500" fill="hold"/>
                                        <p:tgtEl>
                                          <p:spTgt spid="28"/>
                                        </p:tgtEl>
                                        <p:attrNameLst>
                                          <p:attrName>style.rotation</p:attrName>
                                        </p:attrNameLst>
                                      </p:cBhvr>
                                      <p:tavLst>
                                        <p:tav tm="0">
                                          <p:val>
                                            <p:fltVal val="360"/>
                                          </p:val>
                                        </p:tav>
                                        <p:tav tm="100000">
                                          <p:val>
                                            <p:fltVal val="0"/>
                                          </p:val>
                                        </p:tav>
                                      </p:tavLst>
                                    </p:anim>
                                    <p:animEffect transition="in" filter="fade">
                                      <p:cBhvr>
                                        <p:cTn id="39" dur="500"/>
                                        <p:tgtEl>
                                          <p:spTgt spid="28"/>
                                        </p:tgtEl>
                                      </p:cBhvr>
                                    </p:animEffect>
                                  </p:childTnLst>
                                </p:cTn>
                              </p:par>
                              <p:par>
                                <p:cTn id="40" presetID="49" presetClass="entr" presetSubtype="0" decel="10000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 calcmode="lin" valueType="num">
                                      <p:cBhvr>
                                        <p:cTn id="44" dur="500" fill="hold"/>
                                        <p:tgtEl>
                                          <p:spTgt spid="27"/>
                                        </p:tgtEl>
                                        <p:attrNameLst>
                                          <p:attrName>style.rotation</p:attrName>
                                        </p:attrNameLst>
                                      </p:cBhvr>
                                      <p:tavLst>
                                        <p:tav tm="0">
                                          <p:val>
                                            <p:fltVal val="360"/>
                                          </p:val>
                                        </p:tav>
                                        <p:tav tm="100000">
                                          <p:val>
                                            <p:fltVal val="0"/>
                                          </p:val>
                                        </p:tav>
                                      </p:tavLst>
                                    </p:anim>
                                    <p:animEffect transition="in" filter="fade">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0" animBg="1"/>
      <p:bldP spid="28" grpId="0" animBg="1"/>
      <p:bldP spid="30" grpId="0" animBg="1"/>
      <p:bldP spid="3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ags/tag3.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TuWHP#"/>
  <p:tag name="MH_LAYOUT" val="Text"/>
  <p:tag name="MH" val="20160315165528"/>
  <p:tag name="MH_LIBRARY" val="GRAPHIC"/>
</p:tagLst>
</file>

<file path=ppt/tags/tag4.xml><?xml version="1.0" encoding="utf-8"?>
<p:tagLst xmlns:a="http://schemas.openxmlformats.org/drawingml/2006/main" xmlns:r="http://schemas.openxmlformats.org/officeDocument/2006/relationships" xmlns:p="http://schemas.openxmlformats.org/presentationml/2006/main">
  <p:tag name="MH" val="20160315165528"/>
  <p:tag name="MH_LIBRARY" val="GRAPHIC"/>
  <p:tag name="MH_TYPE" val="Picture"/>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0315165528"/>
  <p:tag name="MH_LIBRARY" val="GRAPHIC"/>
  <p:tag name="MH_TYPE" val="Picture"/>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60315165528"/>
  <p:tag name="MH_LIBRARY" val="GRAPHIC"/>
  <p:tag name="MH_TYPE" val="Picture"/>
  <p:tag name="MH_ORDER" val="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gency FB"/>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TotalTime>
  <Words>2126</Words>
  <Application>Microsoft Office PowerPoint</Application>
  <PresentationFormat>宽屏</PresentationFormat>
  <Paragraphs>345</Paragraphs>
  <Slides>33</Slides>
  <Notes>33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33</vt:i4>
      </vt:variant>
    </vt:vector>
  </HeadingPairs>
  <TitlesOfParts>
    <vt:vector size="39" baseType="lpstr">
      <vt:lpstr>微软雅黑</vt:lpstr>
      <vt:lpstr>微软雅黑 Light</vt:lpstr>
      <vt:lpstr>Agency FB</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丁 子千</cp:lastModifiedBy>
  <cp:revision>229</cp:revision>
  <dcterms:created xsi:type="dcterms:W3CDTF">2015-12-31T14:36:00Z</dcterms:created>
  <dcterms:modified xsi:type="dcterms:W3CDTF">2020-04-29T06:56:40Z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2052-11.1.0.8813</vt:lpwstr>
  </property>
</Properties>
</file>

<file path=docProps/thumbnail.jpeg>
</file>